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36"/>
  </p:notesMasterIdLst>
  <p:handoutMasterIdLst>
    <p:handoutMasterId r:id="rId37"/>
  </p:handoutMasterIdLst>
  <p:sldIdLst>
    <p:sldId id="688" r:id="rId3"/>
    <p:sldId id="784" r:id="rId4"/>
    <p:sldId id="796" r:id="rId5"/>
    <p:sldId id="794" r:id="rId6"/>
    <p:sldId id="785" r:id="rId7"/>
    <p:sldId id="801" r:id="rId8"/>
    <p:sldId id="802" r:id="rId9"/>
    <p:sldId id="803" r:id="rId10"/>
    <p:sldId id="788" r:id="rId11"/>
    <p:sldId id="806" r:id="rId12"/>
    <p:sldId id="805" r:id="rId13"/>
    <p:sldId id="807" r:id="rId14"/>
    <p:sldId id="808" r:id="rId15"/>
    <p:sldId id="809" r:id="rId16"/>
    <p:sldId id="810" r:id="rId17"/>
    <p:sldId id="816" r:id="rId18"/>
    <p:sldId id="815" r:id="rId19"/>
    <p:sldId id="811" r:id="rId20"/>
    <p:sldId id="791" r:id="rId21"/>
    <p:sldId id="812" r:id="rId22"/>
    <p:sldId id="792" r:id="rId23"/>
    <p:sldId id="793" r:id="rId24"/>
    <p:sldId id="820" r:id="rId25"/>
    <p:sldId id="813" r:id="rId26"/>
    <p:sldId id="821" r:id="rId27"/>
    <p:sldId id="822" r:id="rId28"/>
    <p:sldId id="798" r:id="rId29"/>
    <p:sldId id="824" r:id="rId30"/>
    <p:sldId id="823" r:id="rId31"/>
    <p:sldId id="294" r:id="rId32"/>
    <p:sldId id="686" r:id="rId33"/>
    <p:sldId id="646" r:id="rId34"/>
    <p:sldId id="814" r:id="rId3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lf Gabriels" initials="RG" lastIdx="0" clrIdx="0">
    <p:extLst>
      <p:ext uri="{19B8F6BF-5375-455C-9EA6-DF929625EA0E}">
        <p15:presenceInfo xmlns:p15="http://schemas.microsoft.com/office/powerpoint/2012/main" userId="S-1-5-21-711078663-2076460545-149224646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FF7F0E"/>
    <a:srgbClr val="2FA02F"/>
    <a:srgbClr val="83C368"/>
    <a:srgbClr val="AD00AE"/>
    <a:srgbClr val="777777"/>
    <a:srgbClr val="D79D07"/>
    <a:srgbClr val="CB8B00"/>
    <a:srgbClr val="EDDA02"/>
    <a:srgbClr val="EAD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89266" autoAdjust="0"/>
  </p:normalViewPr>
  <p:slideViewPr>
    <p:cSldViewPr snapToGrid="0">
      <p:cViewPr varScale="1">
        <p:scale>
          <a:sx n="77" d="100"/>
          <a:sy n="77" d="100"/>
        </p:scale>
        <p:origin x="346" y="28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4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9F4CCB-C657-48B9-B361-BBEBF6DE65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8AFAF-759C-4739-82B9-262EA7DBCD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9D19E-B90F-41DA-849A-B2225F29B60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EEC1C-F712-40F2-AAAC-8DEF8D339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5035B-0556-4D73-99FE-BD7A2D2E64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C7C9F-A098-42B2-8405-86BEB949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2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DCA23-FBDB-4C70-BDD7-A545C09CA88A}" type="datetimeFigureOut">
              <a:rPr lang="nl-BE" smtClean="0"/>
              <a:t>25/09/2025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26344-8E19-4932-9CA1-05E0C8BB4E8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9909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informatics/article/40/2/btae010/7513163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41357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informatics/article/40/2/btae010/7513163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2/10/486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41357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244720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244720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244720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4135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4135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26344-8E19-4932-9CA1-05E0C8BB4E8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220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FD47-D353-8565-22FD-7BD3D311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005A5-B5D3-7144-CB49-C0BACCD91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F73E1-160A-F9AF-713F-6515A688F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https://www.nature.com/articles/s41598-025-09439-4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https://www.sciencedirect.com/science/article/pii/S0933365719303173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A0A6D-1091-CFB2-67F6-55BADDD9AB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758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B367-700E-976B-FA1A-111F839BB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902E2-E0AB-3257-9462-D1EB6588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B48E0-A627-1491-7898-2689E3CA7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https://www.mdpi.com/2076-3417/12/10/4861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C1AF-B541-4DE8-C2BF-8A8D56566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576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DEE29-57AC-C78D-3F90-479C3D371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87E97-F717-E30C-F51C-1C5603342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44DEF-0A9B-58E2-6EB2-8B9AC0F6E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https://www.nature.com/articles/s41467-020-15432-4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184C9-76A3-7B45-8F8B-D047ED2DD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962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D8D1B-C348-76DB-4E3A-FAD29101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8C6C5-86C1-AFED-AFBC-66BD8A670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13F1F5-2A18-A9B7-1F71-0538560F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https://jcheminf.biomedcentral.com/articles/10.1186/s13321-020-00441-8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35B5-F7EB-015F-9219-2E548665E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632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BAA37-EAE4-FF2F-41FF-5A63FB542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B459D-16F7-F493-B822-E3BF13468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F059C-88C0-FE9A-B921-B1AE2693D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https://www.nature.com/articles/s41586-021-03819-2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63B8-59CE-6D2A-E8BB-396A02C12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542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B7255-FC06-EC17-7EE5-B4FA2F44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A1A8B-8474-C2FC-50B0-BB89DDDA1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9712D-A3C7-BAEB-E87D-7CEE412D3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https://www.nature.com/articles/s41586-023-06160-y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B060D-20DE-3486-801C-5FC7E0B98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0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7EC4-1C89-CA04-3769-1891BBF6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5BD78-961E-D56A-3417-FF1B839F3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7F535-F17F-1EF8-2F20-AD7C780A4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https://pubs.acs.org/doi/10.1021/acscentsci.7b00572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CD36C-01D3-2383-036D-40E8FE3A2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821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61FBE-3A35-9CDF-5926-A7DC479A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BB71C-F0CF-76B7-BC4C-3BE26AB6C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9A191-EC7A-445E-B5C0-70FBF9873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https://pubs.acs.org/doi/10.1021/acscentsci.7b00572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AC4DC-D1E8-D9DA-9F09-502D5D2B8C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1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A8FA-A4F8-BDDE-FC4F-802DF30DB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9A52EE-5751-B107-CA78-945FD23A5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9E9A-614A-AF20-8C28-13D68AB37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https://pubs.acs.org/doi/10.1021/acscentsci.7b00572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9E454-8ADB-1781-5FB3-232DD9A73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618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08AA6-8FB0-605D-E853-4B9B3A7C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3D112-5D86-FE37-00AB-BE2ACAA8D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B4F8F-3FE7-3EC3-EC8A-B8D53184A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FAVA: high-quality functional association networks inferred from </a:t>
            </a:r>
            <a:r>
              <a:rPr lang="en-US" dirty="0" err="1">
                <a:hlinkClick r:id="rId3"/>
              </a:rPr>
              <a:t>scRNA</a:t>
            </a:r>
            <a:r>
              <a:rPr lang="en-US" dirty="0">
                <a:hlinkClick r:id="rId3"/>
              </a:rPr>
              <a:t>-seq and proteomics data | Bioinformatics | Oxford Academic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E197B-F1FC-7F80-DB89-BD09135A0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41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hlinkClick r:id="rId3"/>
              </a:rPr>
              <a:t>Pigeons (Columba </a:t>
            </a:r>
            <a:r>
              <a:rPr lang="en-US" dirty="0" err="1">
                <a:hlinkClick r:id="rId3"/>
              </a:rPr>
              <a:t>livia</a:t>
            </a:r>
            <a:r>
              <a:rPr lang="en-US" dirty="0">
                <a:hlinkClick r:id="rId3"/>
              </a:rPr>
              <a:t>) as Trainable Observers of Pathology and Radiology Breast Cancer Images | PLOS One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70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7F9E8-66AF-5671-9131-D9C8A2130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4F817-E913-7081-9EAE-B8EE9AAE3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C3D2D-4FCE-7867-DFD8-9609CBDE6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FAVA: high-quality functional association networks inferred from </a:t>
            </a:r>
            <a:r>
              <a:rPr lang="en-US" dirty="0" err="1">
                <a:hlinkClick r:id="rId3"/>
              </a:rPr>
              <a:t>scRNA</a:t>
            </a:r>
            <a:r>
              <a:rPr lang="en-US" dirty="0">
                <a:hlinkClick r:id="rId3"/>
              </a:rPr>
              <a:t>-seq and proteomics data | Bioinformatics | Oxford Academic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94C10-47EE-30A2-7615-EDDDBA845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396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A5A0-97DE-1E2F-8DB0-376F0899E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CB032-61FE-FE66-D922-50E27F2B1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628B0-69B2-6D79-5FDB-4A3D4CBEF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4FA9-75D6-1CED-08E4-D561F34F4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998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B7FE3-B781-3371-62AA-5566DA3E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8B118-40A0-0BBE-4FBC-527DC9214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ADDED-0695-7FAD-AF9B-7330D2D1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5F529-7265-A2CB-5DB2-8FD4DE1FFE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198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1AB47-22DE-7F69-04A3-2C7CCBF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3CF89-C2DE-D4FE-EB49-A11E76E5D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AC6AA-050E-AD97-9C21-C8AA11CA6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CB987-84CA-C25F-4532-B77D089C82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739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8E1D4-2C03-4A6D-78B3-8D7D546D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A36B3-F701-0E6B-EF51-54BA929CF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A79C0-2F4B-F644-023E-C5F951CFC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COVID-19 Chest X-ray Classification and Severity Assessment Using Convolutional and Transformer Neural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C93F3-5206-814A-0FC9-5B2D7987F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124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1A747-97DB-5782-08EC-4BAA88F50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1B3A6-6717-422E-FEA2-FE161521D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70799-DCBF-F351-D82A-0310FD606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879C4-FC1E-ED05-882E-0167D4CEB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26344-8E19-4932-9CA1-05E0C8BB4E89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1579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0EE35-92F8-7979-7E90-3DF97630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E6F25D-00B3-6FCB-FAF1-A28B1E797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AEE65-405C-3781-1D5A-1DA509442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hlinkClick r:id="rId3"/>
              </a:rPr>
              <a:t>Pigeons (Columba </a:t>
            </a:r>
            <a:r>
              <a:rPr lang="en-US" dirty="0" err="1">
                <a:hlinkClick r:id="rId3"/>
              </a:rPr>
              <a:t>livia</a:t>
            </a:r>
            <a:r>
              <a:rPr lang="en-US" dirty="0">
                <a:hlinkClick r:id="rId3"/>
              </a:rPr>
              <a:t>) as Trainable Observers of Pathology and Radiology Breast Cancer Images | PLOS One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E291A-9585-237B-5F7C-E78E895E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058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6C791-51F3-8512-1A2C-2CAD4DABF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60C0E-7780-5B12-ACBB-699EC2D5F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BEC85-CC83-DE25-640C-6D411293A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Automated Classification of Skin Lesions: From Pixels to Practice - PubMed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9D26D-8F8A-72B6-A230-BEA33A550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169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1B94A-7E84-2849-C833-12E80EE63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EB5CA-38AE-1E2D-B1A1-A65B97C3A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3493AF-71F2-2066-EFC4-3A9818A88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Automated Classification of Skin Lesions: From Pixels to Practice - PubMed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E09E7-879E-0560-474F-AACDCEFEC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499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98C6A-B76E-174A-ED5E-D6109C72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6508E-C0DF-7209-1C92-B6A0971A4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821BA-A28C-1403-1D78-FB39A37F3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Automated Classification of Skin Lesions: From Pixels to Practice - PubMed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19622-F9CA-0BD3-3529-0FEB5D4E1A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846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83FF0-1538-F475-ED2E-FC161F047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0CB30-BD35-22F5-7D6C-EAB485C53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0D7A5-12EA-D82C-31A8-5AA07EA1F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hlinkClick r:id="rId3"/>
              </a:rPr>
              <a:t>Pigeons (Columba </a:t>
            </a:r>
            <a:r>
              <a:rPr lang="en-US" dirty="0" err="1">
                <a:hlinkClick r:id="rId3"/>
              </a:rPr>
              <a:t>livia</a:t>
            </a:r>
            <a:r>
              <a:rPr lang="en-US" dirty="0">
                <a:hlinkClick r:id="rId3"/>
              </a:rPr>
              <a:t>) as Trainable Observers of Pathology and Radiology Breast Cancer Images | PLOS One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5F5D7-B81A-EC14-06CE-86CB7B5CB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585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Pep1: ILFGGAGVK</a:t>
            </a:r>
          </a:p>
          <a:p>
            <a:r>
              <a:rPr lang="en-US"/>
              <a:t>Pep2: AAVATFLQSVQVPEFTPK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89ADB-9721-45DC-BA00-E06AB52F104E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947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26344-8E19-4932-9CA1-05E0C8BB4E89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6204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1A863-6490-D4D4-87B5-E7FC31DF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A1DDC-59EE-808D-CEB5-73D1BE99A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C53D5-3C17-EECC-309B-B188595B7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52CD-F0BD-96CF-8BD1-439180671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415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781EB-8733-7D6D-5C4F-9B4AE7868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FE2C4-90BE-D10A-3D11-D918FCD12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059E8-AD8E-0BAB-02A8-F539C989F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Pigeons (Columba </a:t>
            </a:r>
            <a:r>
              <a:rPr lang="en-US" dirty="0" err="1">
                <a:hlinkClick r:id="rId3"/>
              </a:rPr>
              <a:t>livia</a:t>
            </a:r>
            <a:r>
              <a:rPr lang="en-US" dirty="0">
                <a:hlinkClick r:id="rId3"/>
              </a:rPr>
              <a:t>) as Trainable Observers of Pathology and Radiology Breast Cancer Images | PLOS One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ACE24-5C48-C839-BEF6-4F92F3FC2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221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30C0D-12E4-7D8B-6E07-AFD223484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44D71-FD2C-C912-D757-031A27DE4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ACD1F-B1D8-1111-9A25-F2D8B9F57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4F8B-B9A5-7DC7-E44F-D6DCE2E26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049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6C0B7-9EB5-D4A0-0531-2751426A7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CF07D-058C-D3AB-4B67-F5346060C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5BA6F-CEC0-2EBC-FD2A-E171E3467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E351F-E0E8-FC9D-0356-00EA5277F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42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496A-639B-AFE9-F4E7-40E72174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AD22E-704B-C5B2-AF8F-C28B322EC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93C8B-0AF7-2EF8-77CA-C654549CF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BE9ED-3038-962C-B591-CC696AB5C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97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58FA4-6EFD-CB9B-0550-5587F260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BC770-17D7-CA16-03A9-66C5545EF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2EA29-B4BA-F892-F6A6-EC0DC31E9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97AF-9C1A-9626-BEEE-42771AE76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669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B89B1-5EA5-E3B8-B4F4-F734D7949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526C-C6C0-A108-6971-EF9D063E1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BBDDB-1D32-D788-3723-3A9A4CF88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6BDFD-6A1C-7311-F03D-7DCE160FA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62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5"/>
          <a:stretch/>
        </p:blipFill>
        <p:spPr>
          <a:xfrm>
            <a:off x="6842760" y="0"/>
            <a:ext cx="53492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7702" y="1276473"/>
            <a:ext cx="9026338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C663765-D9D5-46A6-ADEF-F64559B76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AEFA32D-9870-412C-A3CD-F0A2D6A578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0872" y="6052373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EB8BD0C-1A51-451B-8D47-5DEBBF2818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0" y="5906842"/>
            <a:ext cx="1683545" cy="61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7B895-407A-4654-AA9A-4EA659B04B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980" y="5990619"/>
            <a:ext cx="914369" cy="731650"/>
          </a:xfrm>
          <a:prstGeom prst="rect">
            <a:avLst/>
          </a:prstGeom>
        </p:spPr>
      </p:pic>
      <p:pic>
        <p:nvPicPr>
          <p:cNvPr id="15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03D1CB27-7C45-423B-B211-79CA654568F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13" y="6028719"/>
            <a:ext cx="1078117" cy="5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8901C-3461-43A9-8E79-C7C3BB2EC3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1033" y="4895511"/>
            <a:ext cx="5809933" cy="4361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5ADA56-EACF-40E8-AA69-ACF71FB0C1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033" y="5303522"/>
            <a:ext cx="5809933" cy="4361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00C57D-BCE3-48B6-9AAF-82577DBAA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033" y="5697465"/>
            <a:ext cx="5809933" cy="4361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Tel.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364838-8155-4E22-8DCE-F18C01A776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1032" y="6077340"/>
            <a:ext cx="5809933" cy="4361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www.compomics.be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B2AF8-B054-4DA2-B537-0EE6CB1D6C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78" y="2184444"/>
            <a:ext cx="1484244" cy="7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5B9B-F6AA-49D4-83AC-3331996A14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Colors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253AE-B8F1-4882-9B20-04186B865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54DC0-9785-4803-8AEF-947B86952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1BE72-4CE3-46AB-B05C-C25E8CC5FA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7387" y="2058014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C4BF9-8A50-4C0A-88BA-C7EB69083EF0}"/>
              </a:ext>
            </a:extLst>
          </p:cNvPr>
          <p:cNvSpPr txBox="1"/>
          <p:nvPr userDrawn="1"/>
        </p:nvSpPr>
        <p:spPr>
          <a:xfrm>
            <a:off x="897776" y="2862026"/>
            <a:ext cx="235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B:30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2B6FC-AC68-4D46-968F-28143BA88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3385" y="20580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2F9CF-59DC-4D22-B55B-40821D0FA471}"/>
              </a:ext>
            </a:extLst>
          </p:cNvPr>
          <p:cNvSpPr txBox="1"/>
          <p:nvPr userDrawn="1"/>
        </p:nvSpPr>
        <p:spPr>
          <a:xfrm>
            <a:off x="3183776" y="28488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108A9-BA0E-494B-B269-BFFCD077C668}"/>
              </a:ext>
            </a:extLst>
          </p:cNvPr>
          <p:cNvSpPr/>
          <p:nvPr userDrawn="1"/>
        </p:nvSpPr>
        <p:spPr>
          <a:xfrm>
            <a:off x="3769986" y="3608892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948E5-FDEA-48DA-97C8-231040D1FF5A}"/>
              </a:ext>
            </a:extLst>
          </p:cNvPr>
          <p:cNvSpPr txBox="1"/>
          <p:nvPr userDrawn="1"/>
        </p:nvSpPr>
        <p:spPr>
          <a:xfrm>
            <a:off x="3110798" y="4419756"/>
            <a:ext cx="25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0C32AE-A491-4C87-B161-3E0003FF657F}"/>
              </a:ext>
            </a:extLst>
          </p:cNvPr>
          <p:cNvSpPr/>
          <p:nvPr userDrawn="1"/>
        </p:nvSpPr>
        <p:spPr>
          <a:xfrm>
            <a:off x="1497387" y="3611843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FC70D-9162-4BF7-9DA7-1297CEFEFB3F}"/>
              </a:ext>
            </a:extLst>
          </p:cNvPr>
          <p:cNvSpPr txBox="1"/>
          <p:nvPr userDrawn="1"/>
        </p:nvSpPr>
        <p:spPr>
          <a:xfrm>
            <a:off x="977601" y="4420372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312CDE-3CC1-4E80-A721-0CC45E1ED5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9347" y="2058012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ADD819-5658-4E47-8CDF-13301883465F}"/>
              </a:ext>
            </a:extLst>
          </p:cNvPr>
          <p:cNvSpPr txBox="1"/>
          <p:nvPr userDrawn="1"/>
        </p:nvSpPr>
        <p:spPr>
          <a:xfrm>
            <a:off x="5299738" y="2848865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172067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ro/Outr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53485" y="1017588"/>
            <a:ext cx="11366500" cy="51181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Picture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C1079-0F86-490C-9F83-910CD24182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49230" y="6356350"/>
            <a:ext cx="1104569" cy="365125"/>
          </a:xfrm>
        </p:spPr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654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7D86-1812-550A-9951-748CB16F4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D3B7C-D11F-E7EC-4D30-2004529B1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9A0DC-A4DC-AAA0-7890-526F35F9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8170B-6788-CF83-6725-2AC2705A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61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3AEB5-3031-4C24-2DE6-D05E812735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E2D4C-ECBD-FCC6-3D54-84D2C75E7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EA6E5A-A75D-FD69-F2B2-42D123289A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65125"/>
            <a:ext cx="10515600" cy="5656296"/>
          </a:xfrm>
        </p:spPr>
        <p:txBody>
          <a:bodyPr anchor="ctr">
            <a:noAutofit/>
          </a:bodyPr>
          <a:lstStyle>
            <a:lvl1pPr>
              <a:defRPr sz="2400" b="1">
                <a:latin typeface="+mn-lt"/>
              </a:defRPr>
            </a:lvl1pPr>
          </a:lstStyle>
          <a:p>
            <a:pPr marL="0" indent="0" algn="ctr">
              <a:buNone/>
            </a:pPr>
            <a:r>
              <a:rPr lang="en-US" sz="2800">
                <a:latin typeface="+mj-lt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16125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23C4-0CB8-B22D-7A36-89346F09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285FE-94E5-9629-BE49-A6C43D0BB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691F8-1DB2-5BEB-1633-F37CD6579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888AE-AC0C-B55A-1DE2-D63BE86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934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17A4-3911-9E70-A625-CFDE2CAB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126"/>
            <a:ext cx="10515600" cy="5724524"/>
          </a:xfrm>
        </p:spPr>
        <p:txBody>
          <a:bodyPr anchor="ctr"/>
          <a:lstStyle>
            <a:lvl1pPr algn="ctr"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 SemiBold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9D57E-6DFD-8496-BD22-FB70D057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D0914-5AF9-AEED-4856-10A0AF1A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95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9CD6-BE87-E92E-8CF7-2BB41720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D0A55-7157-1D53-FECC-BBA2572A3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70DB8F-ACCE-427C-9066-84E1CB68A517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6C710-06E6-E34D-9790-C7000E81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5A17B-0A9E-4365-4643-89C4928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047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1B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703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ro/Outr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53485" y="1017588"/>
            <a:ext cx="11366500" cy="51181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Picture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C1079-0F86-490C-9F83-910CD24182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49230" y="6356350"/>
            <a:ext cx="1104569" cy="365125"/>
          </a:xfrm>
        </p:spPr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66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0872" y="6052373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02136-5BF1-4F4F-9576-631786968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13" y="6028885"/>
            <a:ext cx="1078117" cy="56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5E890A-5730-424E-80D6-053CB94BB0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2" y="5915025"/>
            <a:ext cx="1650076" cy="602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C7C7D4-A281-431E-AC1C-1689854283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13" y="6028885"/>
            <a:ext cx="1078117" cy="56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6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AF055-9661-4A86-BCA0-2A0A455E7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228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48A74-48C0-409F-86D3-5AB64900E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196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</p:spPr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91349"/>
            <a:ext cx="10515600" cy="586080"/>
          </a:xfrm>
        </p:spPr>
        <p:txBody>
          <a:bodyPr wrap="square">
            <a:noAutofit/>
          </a:bodyPr>
          <a:lstStyle>
            <a:lvl1pPr marL="0" indent="0">
              <a:lnSpc>
                <a:spcPts val="3200"/>
              </a:lnSpc>
              <a:buNone/>
              <a:defRPr sz="3200" baseline="0">
                <a:solidFill>
                  <a:srgbClr val="EA6341"/>
                </a:solidFill>
                <a:latin typeface="+mn-lt"/>
              </a:defRPr>
            </a:lvl1pPr>
          </a:lstStyle>
          <a:p>
            <a:pPr lvl="0"/>
            <a:r>
              <a:rPr lang="nl-BE"/>
              <a:t>Subheadline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DFB2E8C-353C-4BFD-89CA-F97F997C7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228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9B8456F-EC44-47EA-9D2D-30F1A587E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613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97772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97772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83585F1-9A40-45C2-AEF4-3E92ECAD2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228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973323C-E19B-4813-ADD7-3C80C158B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499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CEB50B8-259F-4764-A1FA-0270358D9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228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AEAD2B5-23C1-4F78-A820-4E15F8CC1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862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1B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30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2A44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D3463-4E59-42B1-B254-9D0EF1C059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78" y="2184444"/>
            <a:ext cx="1484244" cy="7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3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228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623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9" r:id="rId3"/>
    <p:sldLayoutId id="2147483650" r:id="rId4"/>
    <p:sldLayoutId id="2147483658" r:id="rId5"/>
    <p:sldLayoutId id="2147483652" r:id="rId6"/>
    <p:sldLayoutId id="2147483654" r:id="rId7"/>
    <p:sldLayoutId id="2147483655" r:id="rId8"/>
    <p:sldLayoutId id="2147483660" r:id="rId9"/>
    <p:sldLayoutId id="2147483663" r:id="rId10"/>
    <p:sldLayoutId id="2147483664" r:id="rId11"/>
    <p:sldLayoutId id="214748366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61AEF-2F35-1D91-829D-A5907827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A8943-3C42-24F2-F4E9-1C811E622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B2E2-63FA-D6A5-A66E-30580C3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67FC2-751A-3BB6-AAB3-575F0F0D0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028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BE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github.com/RobbinBouwmeester/Bergen_2025_ML_pp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jpe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9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binBouwmeester/Bergen_2025_ML_pp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eg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7D540B-DBED-36DD-3737-657871B8439F}"/>
              </a:ext>
            </a:extLst>
          </p:cNvPr>
          <p:cNvSpPr/>
          <p:nvPr/>
        </p:nvSpPr>
        <p:spPr>
          <a:xfrm>
            <a:off x="2945240" y="6052373"/>
            <a:ext cx="1410861" cy="714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429DF-D5E2-4ABA-A4C3-D239AE8FB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033022"/>
            <a:ext cx="9039181" cy="2387600"/>
          </a:xfrm>
        </p:spPr>
        <p:txBody>
          <a:bodyPr>
            <a:normAutofit/>
          </a:bodyPr>
          <a:lstStyle/>
          <a:p>
            <a:r>
              <a:rPr lang="en-US" sz="4000" dirty="0"/>
              <a:t>Artificial Intelligence in Medicine </a:t>
            </a:r>
            <a:br>
              <a:rPr lang="en-US" sz="4000" dirty="0"/>
            </a:br>
            <a:r>
              <a:rPr lang="en-US" sz="4000" b="0" dirty="0"/>
              <a:t>How Can AI Help Us Understand Disease and Improve Patient Care?</a:t>
            </a:r>
            <a:endParaRPr lang="en-US" sz="20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F4C2E-A592-4173-B77B-824955BCF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35" y="3443899"/>
            <a:ext cx="9039181" cy="2066174"/>
          </a:xfrm>
        </p:spPr>
        <p:txBody>
          <a:bodyPr>
            <a:normAutofit/>
          </a:bodyPr>
          <a:lstStyle/>
          <a:p>
            <a:r>
              <a:rPr lang="en-US" dirty="0"/>
              <a:t>Robbin Bouwmeester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07D4027-808E-A3DC-7217-77DB23CBF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240" y="6052373"/>
            <a:ext cx="1410861" cy="614653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32A9CBC-1895-F166-8586-CA78EEEF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715" y="6119633"/>
            <a:ext cx="1227909" cy="48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789B9A-97E4-9049-2387-E5167D52A2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NL"/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7A4857E-8719-42CE-3A37-3CB96F645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669" y="3557134"/>
            <a:ext cx="2141054" cy="2141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EAE9C2-CE2D-CA8B-F2CF-EF09859F623A}"/>
              </a:ext>
            </a:extLst>
          </p:cNvPr>
          <p:cNvSpPr txBox="1"/>
          <p:nvPr/>
        </p:nvSpPr>
        <p:spPr>
          <a:xfrm>
            <a:off x="285749" y="5472735"/>
            <a:ext cx="7049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linkClick r:id="rId7"/>
              </a:rPr>
              <a:t>https://github.com/RobbinBouwmeester/Bergen_2025_ML_ppt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550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AEFC4-D01E-4AA9-F1C1-E3980B1E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9AAC627-ADC9-3274-F4B6-6E2DF945EFD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7BBF5-F3A6-E2DA-C9E6-0C3D9C8E7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10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A16DE0-F2E6-BF33-59F3-71B3B53A45B5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94B39EA2-CDD6-B445-808D-7E9A1A04D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9799B-EF5E-DF18-9DFA-311A47C9E39A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74DBB-52C8-B492-BFB0-DC7307BB997C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7F4E9CC2-39F4-2082-F517-CC0559221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C84CD5-BA31-D903-5E74-1CA42B7F9031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229166-22CE-C122-5666-3EFADE1BB35F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DBC4A35A-B59E-AAEC-9957-6C59266A1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226B0C-6EBB-0255-0071-8C5E8697645D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D0F8C9-03B5-8B95-7A9F-2AADB6C5B147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C056A9BD-615D-94C7-A037-38A4B7D8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8E5CCE-6868-72D8-8ABE-D8851803469F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02A2F6-DDB4-3886-509A-9F96F73CDF2B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7C0D8B82-9175-71F9-21A3-AE5BE292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C215DB-6448-A0EB-4C3D-6681DEFA2B42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C556F4-2583-E35D-7B05-54A8A034D27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2A417034-E0BE-FD96-2AB6-D9E0DD67D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83B53609-CCB7-C8B2-424A-4D4EB153F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C6CD0D4C-0694-CAE1-17C8-47603E130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EE2779-1D75-BBA1-4070-20EF1B0C0A83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0671E7-CC68-B849-B567-7952D0657608}"/>
              </a:ext>
            </a:extLst>
          </p:cNvPr>
          <p:cNvSpPr txBox="1"/>
          <p:nvPr/>
        </p:nvSpPr>
        <p:spPr>
          <a:xfrm>
            <a:off x="8403589" y="1655097"/>
            <a:ext cx="31511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1A5655A-EC4F-CF04-178F-8A603A501494}"/>
              </a:ext>
            </a:extLst>
          </p:cNvPr>
          <p:cNvSpPr/>
          <p:nvPr/>
        </p:nvSpPr>
        <p:spPr>
          <a:xfrm>
            <a:off x="510805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1FF2F-3513-1D2B-E00D-0927581CF826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Ning et al. Scientific Reports (2025); Lauritsen et al. Artificial Intelligence in Medicine (2020)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0508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29FAA-AAB5-9C80-487E-89D156549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D201E65-F4BC-C8F0-48E9-4593C6AE0E3C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00347-18A9-4749-8007-1389E08F4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11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7E1407-38C2-0836-BD10-0B4117780B8A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A44261C0-1D15-31B5-A821-6B2D17B7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70274B-DDAA-BCF7-B8CF-882FF488B46C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05F933-6C42-D69F-7DAC-7CED75E80D87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C686F54E-30A8-31C7-8CD5-4BB0AA10C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54E66C-D6C5-A8EA-C9FB-CB38C065220E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5F73DB-966D-ADE5-2A54-399E046598E1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2C56D9BE-AC51-796D-7739-F76E1BCDB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BCC316-F392-937B-C1A6-73898B22530F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7CE70F-2908-E57B-E530-932BC19A8FF4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1A08CC57-C2C1-9E44-C570-87BE6903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9EE95B-545D-FCC3-C792-2D8EA7344D1D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C8C83D-AC54-48C4-3564-10FA33DCD2C2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CD6C23E4-00FA-8C77-C605-D41411B2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62071F-69D4-9BD0-C4EE-0A47DFF248F4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7679E9-DE17-61B0-2CC9-7573A504E642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C3B2E383-EF4C-2383-6B50-F30BBD1CD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40BE149A-F475-895C-4B1E-654720CD6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04E9516D-AE8A-785A-F4B7-A4729F69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9E0494-CC31-D8E4-140E-6EE15C200C11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850DC67-1E64-CCF3-249B-FC9D41A70378}"/>
              </a:ext>
            </a:extLst>
          </p:cNvPr>
          <p:cNvSpPr txBox="1"/>
          <p:nvPr/>
        </p:nvSpPr>
        <p:spPr>
          <a:xfrm>
            <a:off x="8403589" y="1655097"/>
            <a:ext cx="3151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Images/videos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</a:t>
            </a:r>
          </a:p>
          <a:p>
            <a:r>
              <a:rPr lang="en-US" dirty="0"/>
              <a:t>     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58FD19-792A-16C9-427E-B73B934E57B8}"/>
              </a:ext>
            </a:extLst>
          </p:cNvPr>
          <p:cNvSpPr/>
          <p:nvPr/>
        </p:nvSpPr>
        <p:spPr>
          <a:xfrm>
            <a:off x="2939973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9E51E-7B66-6D5A-B2DB-E7F360B7AA58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Dinh et al. Applied Sciences (2022)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5990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A51EE-378D-86DF-C383-7536175E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2F6D46F-0E8B-4196-C478-B0BE5EC0635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E897E-BFD4-2EA4-D58E-C157E0C02A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12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5A1E1-8F1C-8EC0-1BEB-491D9FF0DFBD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74F5B95F-9F95-BC2A-7536-DE084A44A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87B5E4-BFA5-A26F-F11B-4EE7830744DC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1A5CDE-2191-36A8-EC67-EC0532152764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78FC36B6-6841-1173-24AA-CFC8F4FE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A14C4D-8BD9-358D-E2F8-7324EDF8B681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221181-A0DF-BED1-4F01-F2F058D68BB2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C0DC336E-B53E-3F45-119E-EAF79A53B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BACB00-BB6D-31E8-E5ED-32C9127E2CB1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B8F168-B0AB-F70D-4FE3-221B8633B700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20D486E5-58A8-ABDF-AE88-58873DFDA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B135D8-0257-C1D1-8D7D-2591FE8AB6BC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287B7F-08A5-88C0-1193-EFDD860C1C8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8069B9FB-66C6-F2F0-0F34-579E5A71B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123BFB-7206-3400-1C49-EC0895D988C0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0DC439-04D0-F72F-6F15-9FEA1875DAD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C03504E9-4D0B-DF96-66AD-7BE6A4A1E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418BD62B-51C1-9CCC-4ED9-A6C319B4E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D7A158C1-E02B-8BC1-C513-51E3044DB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5B6831-709B-3D58-E0C6-7D0B309FC57A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B4FF57-D1F8-ED57-94E0-E42EFF3E22FD}"/>
              </a:ext>
            </a:extLst>
          </p:cNvPr>
          <p:cNvSpPr txBox="1"/>
          <p:nvPr/>
        </p:nvSpPr>
        <p:spPr>
          <a:xfrm>
            <a:off x="8403589" y="1655097"/>
            <a:ext cx="3151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Temporal ordered (sequential)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 </a:t>
            </a:r>
          </a:p>
          <a:p>
            <a:r>
              <a:rPr lang="en-US" dirty="0"/>
              <a:t>     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082A16-9DC4-C6A8-1759-9BD39D47CD25}"/>
              </a:ext>
            </a:extLst>
          </p:cNvPr>
          <p:cNvSpPr/>
          <p:nvPr/>
        </p:nvSpPr>
        <p:spPr>
          <a:xfrm>
            <a:off x="5415323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A9573-7B2D-FB1B-5D7C-F38BD81944CB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Dinh et al. Applied Sciences (2022)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0590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F3EC0-BF4F-743C-4A64-459F80D4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E536A72-B307-D1D1-6CE2-F88620FB05FA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7D12A-BE19-A997-34B4-9B1C4A963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13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EBC610-8769-F4BB-1A25-41949FB99156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2B5A8EC7-8C18-25A4-136D-B35DAB3D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649EAE-EDAF-E5F5-D7A7-49072E0A3B24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BA9D8E-92E0-DDE0-0C01-3C56DA8F115D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E46C9A14-2A36-E8CE-BE23-678CA0A4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D9624C-BD4A-EC50-3662-82C115E68A5A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4F7BD4-F5BB-53A6-6937-89C221D2B068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FE9FD5B3-213A-222D-D836-D4D783CC2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B9D0A0-3A57-8A83-0996-A99A50219571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2C0F50-0CC1-8FF7-140B-894FB3F371A6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0FCCAB75-0EFE-DD20-9F55-2F6135D24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A2E4A1-3749-FFD1-3C7D-E59731B2CE7A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70CB78-856B-B73F-26DD-0D15482A099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B4DB38D7-D19B-ACE7-BF13-3234BC3DB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CBF7CE-749D-CAED-0C96-ED40BAC378E7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14333C-5E85-1DA8-31E9-B8E1A7333EED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D6A31614-176D-E431-35AF-CE6E87535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5449BDF2-FC8B-FB7A-B6F1-097C2930E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5A5BDCAB-F7F2-4BBB-40CA-394F5473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D65E04-614C-96B1-88F4-7931D6423B3B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604A900-510D-9F1C-A4DB-7AE7FA0144A4}"/>
              </a:ext>
            </a:extLst>
          </p:cNvPr>
          <p:cNvSpPr txBox="1"/>
          <p:nvPr/>
        </p:nvSpPr>
        <p:spPr>
          <a:xfrm>
            <a:off x="8403589" y="1655097"/>
            <a:ext cx="315110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Structural (2D/3D)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Recurrent/Convolutional/Graph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Drug stability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97A78B-FAAA-AC26-A1D3-80DB1BDABE8D}"/>
              </a:ext>
            </a:extLst>
          </p:cNvPr>
          <p:cNvSpPr/>
          <p:nvPr/>
        </p:nvSpPr>
        <p:spPr>
          <a:xfrm>
            <a:off x="508105" y="3340086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D4F9B-081A-DE36-7DD7-8F88CB157B13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Arus</a:t>
            </a:r>
            <a:r>
              <a:rPr lang="en-US" dirty="0"/>
              <a:t>-Pous et al. Journal of Cheminformatics (2020)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06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600DD-DBEA-22D8-4534-594B2A55C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FC9752E7-06FF-058D-8526-574E093B1344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4F5C1-F8C9-2295-2AE7-FA55623E3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14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DA05D5-EC2E-C2E1-912A-3433E9222A14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C917F4F5-A4F4-D4DC-57DC-F1049ABAD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EFC11F-BD9B-A090-7E9E-2438010240D0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78EBE1-A917-D0AE-0C35-9B1E685D45E8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50A27D79-A80C-7EC3-2860-C1D304FB4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6319FE-7777-95E2-46D3-BA8BFBA0267F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96EE42-C6F5-1529-33C2-A443006DFC4C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62EACD08-BEC3-6079-6943-E5AD35175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9C2A7B-E817-B1FB-D42A-A28A08F81D37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3FE903-6A95-9442-5BF0-5ED0A8E78703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000FD604-85F2-2D56-E409-0B420506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91535A-0DE3-9D78-521F-250EE1865B9F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92094B-280D-A264-981A-0E5D9DAF9786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41DE8A46-7896-E2EA-5301-55D69F98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6358E-8C9D-004C-61C4-38EC43B7C3C9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3570DA-1830-CF16-176D-FB26AAB74AFF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9741D6E9-A199-D1AD-FE24-85005B558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24696A9F-5C66-9FEB-7B61-2C49158CB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4CA813EB-A519-83B6-0C9F-AB4B40BD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F0737E-32F3-DAD3-01B3-0493CC070929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0C7EDD-8633-0F21-89C6-D6D01783E722}"/>
              </a:ext>
            </a:extLst>
          </p:cNvPr>
          <p:cNvSpPr txBox="1"/>
          <p:nvPr/>
        </p:nvSpPr>
        <p:spPr>
          <a:xfrm>
            <a:off x="8403589" y="1655097"/>
            <a:ext cx="315110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Sequential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</a:t>
            </a:r>
          </a:p>
          <a:p>
            <a:r>
              <a:rPr lang="en-US" dirty="0"/>
              <a:t>    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Pathogenicity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D17D6C-1F5C-D384-CCE3-F6FFD7103511}"/>
              </a:ext>
            </a:extLst>
          </p:cNvPr>
          <p:cNvSpPr/>
          <p:nvPr/>
        </p:nvSpPr>
        <p:spPr>
          <a:xfrm>
            <a:off x="2587604" y="3340086"/>
            <a:ext cx="2694938" cy="2829805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4437B-D732-107C-1FA6-77BCF495F9A1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Jumper et al. Nature (2021)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7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FEC4E-A0C6-8AA7-9D30-82AD33B1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4CE73FB-3864-E675-CBCB-CCFC0BB294AA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EA9C3-EDCA-3208-D66A-38769F250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15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66AB32-2801-FF6E-EDDF-335B27FEB780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1D03D963-DE0C-9C2F-4B65-7988C1A0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5BC103-7403-F46B-F7F7-4D02C9E152EE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9189E7-3D2B-05C6-A7F0-E07BE8FECD12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69343187-FFC8-B5F8-52F4-14CB4F1D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D9880A-667F-927A-B9D3-F1B26C6A1B83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4F252B-38F7-C8F7-C36A-445E7899C706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6923804B-DB71-CC82-0303-F373B49F7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C299A4-4A00-EB29-BA48-6242030025B4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59BB6E-ECD6-7F1D-E218-7094FC777755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292BF521-2315-BB1E-338F-C60437581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32E0ED-549B-DFB3-08C6-2828FEE914F7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747BA5-FE51-0B69-58AF-49E85191E0B5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DB56086D-BB1F-648A-2C77-610026E6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6FBC1-D51D-5400-BDB0-DB5030F53EBF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5F2DC0-3412-C56E-4917-312E7AF34C1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9F4BECED-5FE7-3C92-4EA5-F1BF12530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B8D19FDF-9F9C-549E-439D-EE4EB0F81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C2DB0038-F9B5-9B6F-C8D7-101A3CB22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3B2C92-1602-56AE-2166-A3B1C3B005FB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778198-C617-01F7-91D2-1AC8A93055E7}"/>
              </a:ext>
            </a:extLst>
          </p:cNvPr>
          <p:cNvSpPr txBox="1"/>
          <p:nvPr/>
        </p:nvSpPr>
        <p:spPr>
          <a:xfrm>
            <a:off x="8403589" y="1655097"/>
            <a:ext cx="31511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written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Neural-networks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</a:t>
            </a:r>
          </a:p>
          <a:p>
            <a:r>
              <a:rPr lang="en-US" dirty="0"/>
              <a:t>    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the underlying textual structure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525CE90-DE97-AC2F-7C98-843062BA44D1}"/>
              </a:ext>
            </a:extLst>
          </p:cNvPr>
          <p:cNvSpPr/>
          <p:nvPr/>
        </p:nvSpPr>
        <p:spPr>
          <a:xfrm>
            <a:off x="5424276" y="3297829"/>
            <a:ext cx="2364434" cy="1588207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3797-C12D-0E4E-7D33-E324DCBF8F00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Yao Jiang et al. Nature (2023)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5045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52811-874F-3BEB-4197-B23A0DD3D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C973A5EC-1B80-34A1-7E84-8BC3C0293434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Drug design with variational auto-encoders; able to sample the latent space to find potentially interesting drugs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4DDA1-900F-4FB1-EBE8-2B4BC65651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16</a:t>
            </a:fld>
            <a:endParaRPr lang="nl-B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952F04-262B-8C6F-F189-8D5099086CC7}"/>
              </a:ext>
            </a:extLst>
          </p:cNvPr>
          <p:cNvGrpSpPr/>
          <p:nvPr/>
        </p:nvGrpSpPr>
        <p:grpSpPr>
          <a:xfrm>
            <a:off x="2373269" y="1229005"/>
            <a:ext cx="7121290" cy="3633614"/>
            <a:chOff x="2699189" y="1585172"/>
            <a:chExt cx="6638775" cy="3387412"/>
          </a:xfrm>
        </p:grpSpPr>
        <p:pic>
          <p:nvPicPr>
            <p:cNvPr id="4" name="Picture 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C6F355C9-8FDD-8D38-547B-4E967EA8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189" y="1585172"/>
              <a:ext cx="6536752" cy="33874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344AB64-160A-70AD-60F2-48812A803DC1}"/>
                </a:ext>
              </a:extLst>
            </p:cNvPr>
            <p:cNvSpPr/>
            <p:nvPr/>
          </p:nvSpPr>
          <p:spPr>
            <a:xfrm>
              <a:off x="2699189" y="1585172"/>
              <a:ext cx="2039066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8E6E0B-381F-D44E-E7E4-10CB3FC5F914}"/>
                </a:ext>
              </a:extLst>
            </p:cNvPr>
            <p:cNvSpPr/>
            <p:nvPr/>
          </p:nvSpPr>
          <p:spPr>
            <a:xfrm>
              <a:off x="7091080" y="1585172"/>
              <a:ext cx="2246884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2B12AA1-A4DA-1A1A-021E-796EB674F232}"/>
              </a:ext>
            </a:extLst>
          </p:cNvPr>
          <p:cNvSpPr/>
          <p:nvPr/>
        </p:nvSpPr>
        <p:spPr>
          <a:xfrm>
            <a:off x="4627418" y="1330036"/>
            <a:ext cx="2530764" cy="301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4B435-032A-7E27-18AE-9E60354FFF82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BDB29-EC0E-FB23-90E5-1558254C0842}"/>
              </a:ext>
            </a:extLst>
          </p:cNvPr>
          <p:cNvGrpSpPr/>
          <p:nvPr/>
        </p:nvGrpSpPr>
        <p:grpSpPr>
          <a:xfrm>
            <a:off x="3061038" y="5100734"/>
            <a:ext cx="1104569" cy="1089891"/>
            <a:chOff x="3061038" y="5100734"/>
            <a:chExt cx="1104569" cy="108989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28510C-2F7A-23E8-FA80-41F9B9884F2C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231CC-D25D-FC14-7BA7-45D2C4F2F01C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38D1ED-AED0-6F50-87F0-136DF5FE210B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85678E-013C-4C15-A7B7-06B2B1075472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830E8D-3612-9A8E-76A4-A2BE8DD92608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C8B88-4756-C052-190D-3C2B2E28C968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D992DC-C58C-5BDD-63EA-E54E32D42F4A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9DA89-D9A2-F0FC-A861-34A4CA0F0E59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86E06B-3753-DA50-56D3-D48817089214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24565A-A589-8AAA-79E3-DC675785936E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94B6AF-6253-D4A4-5B11-34D87AF000D6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E3B383-C0C7-F678-046E-1A79FBBFB3AD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4A3C0D7-F7F5-38D1-03BC-A11800F10D3C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E40D6-7E7C-FD32-2C6A-34461475784B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E8AF3F-5D20-87F4-E01C-DB697B14E495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68548E7-4784-050D-5D1C-F64EC7FD38C9}"/>
              </a:ext>
            </a:extLst>
          </p:cNvPr>
          <p:cNvSpPr/>
          <p:nvPr/>
        </p:nvSpPr>
        <p:spPr>
          <a:xfrm>
            <a:off x="5326910" y="5078720"/>
            <a:ext cx="1104569" cy="108989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22C72E-3630-848F-A97F-1CD1B04CB1B4}"/>
              </a:ext>
            </a:extLst>
          </p:cNvPr>
          <p:cNvSpPr/>
          <p:nvPr/>
        </p:nvSpPr>
        <p:spPr>
          <a:xfrm>
            <a:off x="5429598" y="5181600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3EDB59-A8AB-1511-0D81-2A7FAB2A405A}"/>
              </a:ext>
            </a:extLst>
          </p:cNvPr>
          <p:cNvSpPr/>
          <p:nvPr/>
        </p:nvSpPr>
        <p:spPr>
          <a:xfrm>
            <a:off x="6109294" y="5346049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B3E2AA-18F6-8FC5-56C6-C533972BC718}"/>
              </a:ext>
            </a:extLst>
          </p:cNvPr>
          <p:cNvSpPr/>
          <p:nvPr/>
        </p:nvSpPr>
        <p:spPr>
          <a:xfrm>
            <a:off x="5892544" y="5503593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DA3FDA-5D8F-CAD9-8DD3-33130B032CB2}"/>
              </a:ext>
            </a:extLst>
          </p:cNvPr>
          <p:cNvSpPr/>
          <p:nvPr/>
        </p:nvSpPr>
        <p:spPr>
          <a:xfrm>
            <a:off x="5429598" y="5661137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341558-9787-54CC-A8DB-13B6D61399E4}"/>
              </a:ext>
            </a:extLst>
          </p:cNvPr>
          <p:cNvSpPr/>
          <p:nvPr/>
        </p:nvSpPr>
        <p:spPr>
          <a:xfrm>
            <a:off x="6109294" y="5825586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885FC-32DA-D481-ABB3-4E032BC77091}"/>
              </a:ext>
            </a:extLst>
          </p:cNvPr>
          <p:cNvSpPr/>
          <p:nvPr/>
        </p:nvSpPr>
        <p:spPr>
          <a:xfrm>
            <a:off x="5892544" y="5983130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630DD1-1292-9A5F-0096-A08799FDBAB7}"/>
              </a:ext>
            </a:extLst>
          </p:cNvPr>
          <p:cNvGrpSpPr/>
          <p:nvPr/>
        </p:nvGrpSpPr>
        <p:grpSpPr>
          <a:xfrm>
            <a:off x="7688918" y="5116191"/>
            <a:ext cx="1104569" cy="1089891"/>
            <a:chOff x="3061038" y="5100734"/>
            <a:chExt cx="1104569" cy="108989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95EEF4-5A31-7FB1-23A6-21CB631385FF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A43455-E446-B38A-3D55-7204D7750BDB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DAC0-FB99-112D-CF75-10F15E06F2E7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0D09E8-04AE-0CEF-F5C4-E4E4A2013F5F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9F9A77-242F-B683-2972-3FEEB3083BDD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0053B1-6E5E-7ABF-6EAE-2D9A5E376CCD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042BD5D-AFB8-B913-3EFB-96F4A9842023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B60DE5-FADA-727F-6C8D-4C4BE0CFCC0D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27AFB0-F98D-B215-0E9D-9170E7B6B7EF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91043A8-564A-923F-BDCD-1BBC314B4DBC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E7B8C0-3AD2-1A40-8F48-B334DFACF0F6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EF19E5-8411-6F2D-8E04-4F0D37D564F2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BCBA27-DAF0-7A67-3D89-6BE4B9C954BC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1AC78B-1C58-6379-376C-4C29773BA401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12985D-8590-74DD-325D-158EE2CB1942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5045142C-1CA6-D4C6-13CB-F4931B836095}"/>
              </a:ext>
            </a:extLst>
          </p:cNvPr>
          <p:cNvSpPr/>
          <p:nvPr/>
        </p:nvSpPr>
        <p:spPr>
          <a:xfrm>
            <a:off x="4419600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03725DE-665A-A9BB-2833-73B2BCB621AC}"/>
              </a:ext>
            </a:extLst>
          </p:cNvPr>
          <p:cNvSpPr/>
          <p:nvPr/>
        </p:nvSpPr>
        <p:spPr>
          <a:xfrm>
            <a:off x="6730752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26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C5A8-1E4F-0FFE-462A-124AAAFD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721ADA06-A95F-8FD4-7821-FFBF8E0132E3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Drug design with variational auto-encoders; able to sample the latent space to find potentially interesting drugs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6608B-512E-4DE8-32B2-714106158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17</a:t>
            </a:fld>
            <a:endParaRPr lang="nl-B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7059E9-161C-98C4-A634-1C3889667816}"/>
              </a:ext>
            </a:extLst>
          </p:cNvPr>
          <p:cNvGrpSpPr/>
          <p:nvPr/>
        </p:nvGrpSpPr>
        <p:grpSpPr>
          <a:xfrm>
            <a:off x="2373269" y="1229005"/>
            <a:ext cx="7121290" cy="3633614"/>
            <a:chOff x="2699189" y="1585172"/>
            <a:chExt cx="6638775" cy="3387412"/>
          </a:xfrm>
        </p:grpSpPr>
        <p:pic>
          <p:nvPicPr>
            <p:cNvPr id="4" name="Picture 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41028816-AE60-D60D-F9A7-730BF85E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189" y="1585172"/>
              <a:ext cx="6536752" cy="33874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DF7380-6345-1026-46AD-5252E121F82A}"/>
                </a:ext>
              </a:extLst>
            </p:cNvPr>
            <p:cNvSpPr/>
            <p:nvPr/>
          </p:nvSpPr>
          <p:spPr>
            <a:xfrm>
              <a:off x="2699189" y="1585172"/>
              <a:ext cx="2039066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71FD8E-7E5D-F152-CFA4-CAB26D93F955}"/>
                </a:ext>
              </a:extLst>
            </p:cNvPr>
            <p:cNvSpPr/>
            <p:nvPr/>
          </p:nvSpPr>
          <p:spPr>
            <a:xfrm>
              <a:off x="7091080" y="1585172"/>
              <a:ext cx="2246884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104EC5-BE2D-9384-8BE3-4ABF53A3C7A2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518EF4-3EEB-6443-C318-24A1B1EC2AE5}"/>
              </a:ext>
            </a:extLst>
          </p:cNvPr>
          <p:cNvGrpSpPr/>
          <p:nvPr/>
        </p:nvGrpSpPr>
        <p:grpSpPr>
          <a:xfrm>
            <a:off x="3061038" y="5100734"/>
            <a:ext cx="1104569" cy="1089891"/>
            <a:chOff x="3061038" y="5100734"/>
            <a:chExt cx="1104569" cy="108989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68E3270-2F29-C0FC-B2B6-8339A1C627B6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17BB50-F92E-EFD6-55DA-AAEDC5F19F0F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A90D8D-435D-3014-190E-B3A04AF4F24E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582E2F-2C49-BA2B-B6A6-88C18D3D98AB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1F8CC9-A2AF-4D15-CD63-F850F07916A6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F9B10B-0A44-1B95-8F26-4278C24224ED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96674D-5D7E-F939-2778-623F12874CCC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3B417B-B574-BDA2-C322-BF070DADCC94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0D40FB-70ED-A928-1ECF-87CAD175CCF8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424E02-C76F-A22E-C0C8-E522DEDA494F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669FAC-4002-1662-A42E-EB92E4935D49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E8D44F0-B9B7-8F70-1C61-297ECFE33F47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04924A-F2E8-C4A2-5FC2-0F28D18A7B61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4B99A1-8E9C-55DB-0336-524611A6B560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C49DAC-BFA1-AA51-36D9-9B712B328B2B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C7C72C-28A8-1188-727A-4056CB38AAF2}"/>
              </a:ext>
            </a:extLst>
          </p:cNvPr>
          <p:cNvSpPr/>
          <p:nvPr/>
        </p:nvSpPr>
        <p:spPr>
          <a:xfrm>
            <a:off x="5326910" y="5078720"/>
            <a:ext cx="1104569" cy="108989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B668A7-3398-BDB4-2EE9-AEFA15F48096}"/>
              </a:ext>
            </a:extLst>
          </p:cNvPr>
          <p:cNvSpPr/>
          <p:nvPr/>
        </p:nvSpPr>
        <p:spPr>
          <a:xfrm>
            <a:off x="5429598" y="5181600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E34C71-61FB-7DC4-B521-F9C47D10749A}"/>
              </a:ext>
            </a:extLst>
          </p:cNvPr>
          <p:cNvSpPr/>
          <p:nvPr/>
        </p:nvSpPr>
        <p:spPr>
          <a:xfrm>
            <a:off x="6109294" y="5346049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68FAC4-5D95-E26A-12D9-C2B69CACB4FA}"/>
              </a:ext>
            </a:extLst>
          </p:cNvPr>
          <p:cNvSpPr/>
          <p:nvPr/>
        </p:nvSpPr>
        <p:spPr>
          <a:xfrm>
            <a:off x="5892544" y="5503593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1720E9-5D06-79D4-7E44-76296962908C}"/>
              </a:ext>
            </a:extLst>
          </p:cNvPr>
          <p:cNvSpPr/>
          <p:nvPr/>
        </p:nvSpPr>
        <p:spPr>
          <a:xfrm>
            <a:off x="5429598" y="5661137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DFF1BE-9264-634D-B112-DDC3E80EB324}"/>
              </a:ext>
            </a:extLst>
          </p:cNvPr>
          <p:cNvSpPr/>
          <p:nvPr/>
        </p:nvSpPr>
        <p:spPr>
          <a:xfrm>
            <a:off x="6109294" y="5825586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80DB1B-7F54-A0F6-5858-DA4E05F0A868}"/>
              </a:ext>
            </a:extLst>
          </p:cNvPr>
          <p:cNvSpPr/>
          <p:nvPr/>
        </p:nvSpPr>
        <p:spPr>
          <a:xfrm>
            <a:off x="5892544" y="5983130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2D05AE-918C-0F3E-DF7E-80FA5D8EF00E}"/>
              </a:ext>
            </a:extLst>
          </p:cNvPr>
          <p:cNvGrpSpPr/>
          <p:nvPr/>
        </p:nvGrpSpPr>
        <p:grpSpPr>
          <a:xfrm>
            <a:off x="7688918" y="5116191"/>
            <a:ext cx="1104569" cy="1089891"/>
            <a:chOff x="3061038" y="5100734"/>
            <a:chExt cx="1104569" cy="108989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2ACC814-2F47-35A5-5778-0D5F3D6A7285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D1F4B1-E18B-5D0E-DEBE-35B09B3EECB5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ADEC12-5E08-2B49-0270-1E3F7C1B48AC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89AF05F-680A-2C44-02CB-1732DF7F35A7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821263-02E2-6FA4-3A9A-763653CC0BB4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10D2E6-A1BA-2DA4-987A-AA4A3C73BA5F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7E5632-A4E3-E8CE-4167-14B0FD8A2168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F2C0FD-5388-5F6B-A409-505A3A912C5B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3F77C6-329E-6AFF-B6DC-ABFCB57BF739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BC1B4EF-E9BC-5AC5-DD58-4CD151D98445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EB03F-C3A9-2B8C-7B92-1DA409C47E4D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F08C59-14D2-A061-20B5-6D239A105C29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495678-49C0-7983-B3D8-8356F2F41659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12FEBD9-9095-FABB-041B-2BDC036A154C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D6F3E9-FAE8-12ED-D791-996DF4D50ACF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1859F8C5-D83A-79CF-6CA7-0CE62CF36D44}"/>
              </a:ext>
            </a:extLst>
          </p:cNvPr>
          <p:cNvSpPr/>
          <p:nvPr/>
        </p:nvSpPr>
        <p:spPr>
          <a:xfrm>
            <a:off x="4419600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CDFC8EE-3B14-1F79-C057-0DB01B97380C}"/>
              </a:ext>
            </a:extLst>
          </p:cNvPr>
          <p:cNvSpPr/>
          <p:nvPr/>
        </p:nvSpPr>
        <p:spPr>
          <a:xfrm>
            <a:off x="6730752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36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3AB5-143D-5055-EBA4-761CB7A3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DB5B9F71-3A22-F504-3481-C13B02A13C03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Reconstructing ibuprofen-like molecules yields much higher percentile (likeness) scores for the variational autoencoder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8DC86-2FA3-B302-8477-08EC599C46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5" name="Picture 4" descr="A diagram of a chemical reaction&#10;&#10;AI-generated content may be incorrect.">
            <a:extLst>
              <a:ext uri="{FF2B5EF4-FFF2-40B4-BE49-F238E27FC236}">
                <a16:creationId xmlns:a16="http://schemas.microsoft.com/office/drawing/2014/main" id="{AAF33B64-6396-965C-62F3-FD457EA3F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69" y="1245892"/>
            <a:ext cx="8228261" cy="5061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C37648-C3A0-B28E-3232-ADF5E21491F9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0600DE-69F4-DE16-CBA8-1CC286FF21E0}"/>
              </a:ext>
            </a:extLst>
          </p:cNvPr>
          <p:cNvSpPr/>
          <p:nvPr/>
        </p:nvSpPr>
        <p:spPr>
          <a:xfrm>
            <a:off x="2310384" y="5145024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92AE5-E5C3-2DE3-1C9E-4022A6557559}"/>
              </a:ext>
            </a:extLst>
          </p:cNvPr>
          <p:cNvSpPr/>
          <p:nvPr/>
        </p:nvSpPr>
        <p:spPr>
          <a:xfrm>
            <a:off x="2133600" y="5981364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067F7-0322-761C-8085-3518A174884F}"/>
              </a:ext>
            </a:extLst>
          </p:cNvPr>
          <p:cNvSpPr/>
          <p:nvPr/>
        </p:nvSpPr>
        <p:spPr>
          <a:xfrm>
            <a:off x="3175871" y="6147226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EEE5C8-5D4D-D509-15D5-DC16AE8D05B0}"/>
              </a:ext>
            </a:extLst>
          </p:cNvPr>
          <p:cNvSpPr/>
          <p:nvPr/>
        </p:nvSpPr>
        <p:spPr>
          <a:xfrm>
            <a:off x="4740639" y="6013977"/>
            <a:ext cx="1336783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05B9BD-1A88-964E-1F26-CAF1327008B3}"/>
              </a:ext>
            </a:extLst>
          </p:cNvPr>
          <p:cNvSpPr/>
          <p:nvPr/>
        </p:nvSpPr>
        <p:spPr>
          <a:xfrm>
            <a:off x="5557648" y="6195038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858EDD-1983-F1D7-79B2-A079A0ABF834}"/>
              </a:ext>
            </a:extLst>
          </p:cNvPr>
          <p:cNvSpPr/>
          <p:nvPr/>
        </p:nvSpPr>
        <p:spPr>
          <a:xfrm>
            <a:off x="7039574" y="6013977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D56FA-4495-0470-F91E-AD9AA14BD288}"/>
              </a:ext>
            </a:extLst>
          </p:cNvPr>
          <p:cNvSpPr/>
          <p:nvPr/>
        </p:nvSpPr>
        <p:spPr>
          <a:xfrm>
            <a:off x="8435419" y="6195038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65C5E-0EFF-F38D-F185-9550CC457334}"/>
              </a:ext>
            </a:extLst>
          </p:cNvPr>
          <p:cNvSpPr/>
          <p:nvPr/>
        </p:nvSpPr>
        <p:spPr>
          <a:xfrm>
            <a:off x="8562109" y="5170589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056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88828-C0D6-35B9-1067-4B7852FD9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27ECF7C1-0970-DE57-113D-743DCFE96412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sz="3200" dirty="0"/>
              <a:t>A VAE map of proteome-wide </a:t>
            </a:r>
            <a:r>
              <a:rPr lang="en-GB" sz="3200" dirty="0" err="1"/>
              <a:t>phosphosite</a:t>
            </a:r>
            <a:r>
              <a:rPr lang="en-GB" sz="3200" dirty="0"/>
              <a:t> co-occurrence reveals some interesting patterns, including kinase clusters</a:t>
            </a:r>
            <a:endParaRPr lang="en-BE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B0EAD-2724-18D7-3F06-4370A36A58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58FC64C1-0790-EEC5-1FAF-4CFF83C04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3" y="1157759"/>
            <a:ext cx="4087356" cy="250384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0F478D3-EC24-3DF6-EC65-863D0F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" r="557"/>
          <a:stretch/>
        </p:blipFill>
        <p:spPr>
          <a:xfrm>
            <a:off x="4321776" y="2762564"/>
            <a:ext cx="4199493" cy="724085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F3F0FB61-8A56-DD00-1C2F-B556B489F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245" y="3817840"/>
            <a:ext cx="5779509" cy="2676376"/>
          </a:xfrm>
          <a:prstGeom prst="rect">
            <a:avLst/>
          </a:prstGeom>
        </p:spPr>
      </p:pic>
      <p:cxnSp>
        <p:nvCxnSpPr>
          <p:cNvPr id="10" name="Connettore a gomito 2">
            <a:extLst>
              <a:ext uri="{FF2B5EF4-FFF2-40B4-BE49-F238E27FC236}">
                <a16:creationId xmlns:a16="http://schemas.microsoft.com/office/drawing/2014/main" id="{07AE6556-59F2-7FED-46DE-5D74E06E33E0}"/>
              </a:ext>
            </a:extLst>
          </p:cNvPr>
          <p:cNvCxnSpPr>
            <a:stCxn id="7" idx="2"/>
            <a:endCxn id="9" idx="1"/>
          </p:cNvCxnSpPr>
          <p:nvPr/>
        </p:nvCxnSpPr>
        <p:spPr>
          <a:xfrm rot="16200000" flipH="1">
            <a:off x="2263771" y="4213554"/>
            <a:ext cx="1494424" cy="390524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671E97A-B3C8-328D-B837-6E4C473D58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86"/>
          <a:stretch/>
        </p:blipFill>
        <p:spPr>
          <a:xfrm>
            <a:off x="8739884" y="1737953"/>
            <a:ext cx="3018691" cy="2396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ABB343-FD23-5811-6B5B-096C5CAD7E36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Koutrouli et al. Bioinformatics (2024)</a:t>
            </a:r>
            <a:endParaRPr lang="en-NL" dirty="0"/>
          </a:p>
        </p:txBody>
      </p:sp>
      <p:pic>
        <p:nvPicPr>
          <p:cNvPr id="2" name="Picture 1" descr="A person in a blue sweater&#10;&#10;Description automatically generated">
            <a:extLst>
              <a:ext uri="{FF2B5EF4-FFF2-40B4-BE49-F238E27FC236}">
                <a16:creationId xmlns:a16="http://schemas.microsoft.com/office/drawing/2014/main" id="{34C4FD7F-2AEC-068B-8DD2-E19ED36BFA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574" y="106828"/>
            <a:ext cx="1001070" cy="100107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A9C59D-062D-688D-EF88-F88B33AC36AF}"/>
              </a:ext>
            </a:extLst>
          </p:cNvPr>
          <p:cNvSpPr txBox="1"/>
          <p:nvPr/>
        </p:nvSpPr>
        <p:spPr>
          <a:xfrm>
            <a:off x="10751530" y="1133026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Enrico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Massignani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2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A2BC1EBD-56C9-4975-8209-D484E5E92DD8}"/>
              </a:ext>
            </a:extLst>
          </p:cNvPr>
          <p:cNvSpPr txBox="1">
            <a:spLocks/>
          </p:cNvSpPr>
          <p:nvPr/>
        </p:nvSpPr>
        <p:spPr>
          <a:xfrm>
            <a:off x="578734" y="259609"/>
            <a:ext cx="1132370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Human expert competing with Artificial Intelligence (Machine Learning model) to classify benign or malignant breast cancer slides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2FF54-798F-489C-8652-3364D53083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</a:t>
            </a:fld>
            <a:endParaRPr lang="nl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5FCDA6-4E1B-965F-2240-02FFFA286BEE}"/>
              </a:ext>
            </a:extLst>
          </p:cNvPr>
          <p:cNvGrpSpPr/>
          <p:nvPr/>
        </p:nvGrpSpPr>
        <p:grpSpPr>
          <a:xfrm>
            <a:off x="988290" y="2262906"/>
            <a:ext cx="3296912" cy="3208482"/>
            <a:chOff x="711199" y="234950"/>
            <a:chExt cx="5703456" cy="555047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2F7175F-E850-3D81-1413-79BFE218A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 r="47387" b="58278"/>
            <a:stretch>
              <a:fillRect/>
            </a:stretch>
          </p:blipFill>
          <p:spPr bwMode="auto">
            <a:xfrm>
              <a:off x="711200" y="234950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35E7F3-7D09-601F-B74D-C366BCEFD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33" t="289" r="-113" b="57989"/>
            <a:stretch>
              <a:fillRect/>
            </a:stretch>
          </p:blipFill>
          <p:spPr bwMode="auto">
            <a:xfrm>
              <a:off x="711199" y="3120159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phic 10" descr="Doctor female with solid fill">
            <a:extLst>
              <a:ext uri="{FF2B5EF4-FFF2-40B4-BE49-F238E27FC236}">
                <a16:creationId xmlns:a16="http://schemas.microsoft.com/office/drawing/2014/main" id="{B6D0AB61-C53B-B8B2-E289-88CE2B1E8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7343" y="2079444"/>
            <a:ext cx="1778000" cy="1778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1EEC339-E24D-C354-CC9A-D63B5EE96A3B}"/>
              </a:ext>
            </a:extLst>
          </p:cNvPr>
          <p:cNvSpPr/>
          <p:nvPr/>
        </p:nvSpPr>
        <p:spPr>
          <a:xfrm>
            <a:off x="4581237" y="268149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A9FFBD-3C6A-9BBD-E7F0-9B3DAD2991B7}"/>
              </a:ext>
            </a:extLst>
          </p:cNvPr>
          <p:cNvSpPr/>
          <p:nvPr/>
        </p:nvSpPr>
        <p:spPr>
          <a:xfrm>
            <a:off x="4581237" y="4881161"/>
            <a:ext cx="586510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2" name="Picture 8" descr="Artificial Neural Network Icons - Free SVG &amp; PNG Artificial Neural Network  Images - Noun Project">
            <a:extLst>
              <a:ext uri="{FF2B5EF4-FFF2-40B4-BE49-F238E27FC236}">
                <a16:creationId xmlns:a16="http://schemas.microsoft.com/office/drawing/2014/main" id="{4F812668-CF5F-6F4A-8105-ECA7AFE2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520" y="4425260"/>
            <a:ext cx="1272020" cy="127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6D7495-03C0-A8FC-044B-279BF02E5994}"/>
              </a:ext>
            </a:extLst>
          </p:cNvPr>
          <p:cNvSpPr txBox="1"/>
          <p:nvPr/>
        </p:nvSpPr>
        <p:spPr>
          <a:xfrm>
            <a:off x="4596719" y="1767600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Human Expert</a:t>
            </a:r>
            <a:endParaRPr lang="en-NL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9E77A0-C947-986B-3079-353119B97FA5}"/>
              </a:ext>
            </a:extLst>
          </p:cNvPr>
          <p:cNvSpPr txBox="1"/>
          <p:nvPr/>
        </p:nvSpPr>
        <p:spPr>
          <a:xfrm>
            <a:off x="4796074" y="4083864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Learning</a:t>
            </a:r>
            <a:endParaRPr lang="en-NL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F02B7FA-573C-B408-2D26-24EFDB1F176C}"/>
              </a:ext>
            </a:extLst>
          </p:cNvPr>
          <p:cNvSpPr/>
          <p:nvPr/>
        </p:nvSpPr>
        <p:spPr>
          <a:xfrm>
            <a:off x="7740074" y="3688151"/>
            <a:ext cx="500157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0A65542-7773-F9C5-9DCD-B2B32BFC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52" y="2905988"/>
            <a:ext cx="2815178" cy="18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6B05F-1258-9B97-6EAF-429CDD3B89E9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Levenson et al. PLOS One (2015)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594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2FD9-E2EB-F068-D273-375D2F7FE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C39328B-5CF1-E65A-AD60-2FE96836EEE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sz="3200" dirty="0"/>
              <a:t>These </a:t>
            </a:r>
            <a:r>
              <a:rPr lang="en-GB" sz="3200" dirty="0" err="1"/>
              <a:t>phospho</a:t>
            </a:r>
            <a:r>
              <a:rPr lang="en-GB" sz="3200" dirty="0"/>
              <a:t> clusters contain connected components,</a:t>
            </a:r>
            <a:br>
              <a:rPr lang="en-GB" sz="3200" dirty="0"/>
            </a:br>
            <a:r>
              <a:rPr lang="en-GB" sz="3200" dirty="0"/>
              <a:t>here shown for tyrosine kinases and their key targets</a:t>
            </a:r>
            <a:endParaRPr lang="en-BE" sz="3200" dirty="0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DD9FBDF-E739-386D-AE19-59C18378C72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5" y="1491846"/>
            <a:ext cx="6247689" cy="4332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DD7227-8358-1E7B-95D9-5701AA71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186" y="1585172"/>
            <a:ext cx="3538084" cy="45024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276B78-A013-D7C5-8827-D2EF23718143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Koutrouli et al. Bioinformatics (2024)</a:t>
            </a:r>
            <a:endParaRPr lang="en-NL" dirty="0"/>
          </a:p>
        </p:txBody>
      </p:sp>
      <p:pic>
        <p:nvPicPr>
          <p:cNvPr id="3" name="Picture 2" descr="A person in a blue sweater&#10;&#10;Description automatically generated">
            <a:extLst>
              <a:ext uri="{FF2B5EF4-FFF2-40B4-BE49-F238E27FC236}">
                <a16:creationId xmlns:a16="http://schemas.microsoft.com/office/drawing/2014/main" id="{20DF594D-7A53-7A19-D978-B242A97290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574" y="106828"/>
            <a:ext cx="1001070" cy="100107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79E80-B6FE-6FB5-2BD9-51A17463C294}"/>
              </a:ext>
            </a:extLst>
          </p:cNvPr>
          <p:cNvSpPr txBox="1"/>
          <p:nvPr/>
        </p:nvSpPr>
        <p:spPr>
          <a:xfrm>
            <a:off x="10751530" y="1133026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Enrico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Massignani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0698-5B0A-B406-835B-D62C2225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5139E2A-F4F3-05F4-9D49-E18E59974A11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Computer vision is a large subfield in AI that deals with 2D and 3D images and videos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BACCB-9E18-1F40-4AB9-979BC3838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2" name="Tekstvak 5">
            <a:extLst>
              <a:ext uri="{FF2B5EF4-FFF2-40B4-BE49-F238E27FC236}">
                <a16:creationId xmlns:a16="http://schemas.microsoft.com/office/drawing/2014/main" id="{B515A026-3CFF-65ED-F507-F68EF83970DB}"/>
              </a:ext>
            </a:extLst>
          </p:cNvPr>
          <p:cNvSpPr txBox="1"/>
          <p:nvPr/>
        </p:nvSpPr>
        <p:spPr>
          <a:xfrm>
            <a:off x="4023835" y="6400412"/>
            <a:ext cx="3224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https://setosa.io/ev/image-kernels/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237A2B4B-4C96-5965-0D4E-7957F3C8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28"/>
          <a:stretch>
            <a:fillRect/>
          </a:stretch>
        </p:blipFill>
        <p:spPr>
          <a:xfrm>
            <a:off x="578735" y="1403007"/>
            <a:ext cx="10464390" cy="49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D355A-BDF8-3FB9-186A-F6AF74C00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ADA0677-07AA-5840-2CCC-8A48E275E71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Filters are used to obtain small and unlocalized features of images that can be combined in subsequent convolutional layers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3B333-2FA8-E998-2C8A-BB84A19A8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1028" name="Picture 4" descr="Convolutional Neural Networks Explained - How To Successfully Classify  Images in Python | Towards Data Science">
            <a:extLst>
              <a:ext uri="{FF2B5EF4-FFF2-40B4-BE49-F238E27FC236}">
                <a16:creationId xmlns:a16="http://schemas.microsoft.com/office/drawing/2014/main" id="{2AE177AA-A8AF-1153-E98F-7AAB9B49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255" y="1200728"/>
            <a:ext cx="5832026" cy="499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51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5E9B4-A335-4AD8-725D-5724DEBC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53554DE-4CB6-A177-87C9-F12533416BFC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Filters are used to obtain small and unlocalized features of images that can be combined in subsequent convolutional layers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2F8EDA-20FC-4C34-EBB2-C05A7B6CFB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2050" name="Picture 2" descr="State-of-the-Art Convolutional Neural Networks Explained - DenseNet">
            <a:extLst>
              <a:ext uri="{FF2B5EF4-FFF2-40B4-BE49-F238E27FC236}">
                <a16:creationId xmlns:a16="http://schemas.microsoft.com/office/drawing/2014/main" id="{1956656E-8CF7-41B6-8E2B-7E02978A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49" y="1585172"/>
            <a:ext cx="8039101" cy="45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BE9EF-D5A4-41B0-32AE-0A38BBDC9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2BEC100E-CE49-8137-ED0B-D809E115B7B9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COVID can be detected with high sensitivity and specificity, and also be distinguished from pneumonia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E5ECD-1300-ECFD-0171-76300CDCA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10" name="Picture 2" descr="Applied Sciences | Free Full-Text | COVID-19 Chest X-ray Classification and  Severity Assessment Using Convolutional and Transformer Neural Networks">
            <a:extLst>
              <a:ext uri="{FF2B5EF4-FFF2-40B4-BE49-F238E27FC236}">
                <a16:creationId xmlns:a16="http://schemas.microsoft.com/office/drawing/2014/main" id="{D2538F6B-68BF-D891-1D50-43F3CDBA3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5" y="1404344"/>
            <a:ext cx="5554896" cy="4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A52C557-3AC6-584E-74A1-4CD348A1D2F1}"/>
              </a:ext>
            </a:extLst>
          </p:cNvPr>
          <p:cNvGrpSpPr/>
          <p:nvPr/>
        </p:nvGrpSpPr>
        <p:grpSpPr>
          <a:xfrm>
            <a:off x="6792173" y="1697497"/>
            <a:ext cx="4561626" cy="4047399"/>
            <a:chOff x="6792173" y="1697497"/>
            <a:chExt cx="4561626" cy="40473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192361-A097-0CC8-D643-75EBD1B1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1504" y="1697497"/>
              <a:ext cx="4192295" cy="36068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12F3A8-6DBD-C34B-D2A7-C5778C951D97}"/>
                </a:ext>
              </a:extLst>
            </p:cNvPr>
            <p:cNvSpPr txBox="1"/>
            <p:nvPr/>
          </p:nvSpPr>
          <p:spPr>
            <a:xfrm>
              <a:off x="7472218" y="5375564"/>
              <a:ext cx="324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labels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E612AD-DA48-4B63-B0C4-F5E4B4A0EB71}"/>
                </a:ext>
              </a:extLst>
            </p:cNvPr>
            <p:cNvSpPr txBox="1"/>
            <p:nvPr/>
          </p:nvSpPr>
          <p:spPr>
            <a:xfrm rot="16200000">
              <a:off x="5355857" y="3244333"/>
              <a:ext cx="324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  <a:endParaRPr lang="en-NL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14EC8A-7401-B78C-A186-B4FCF5323819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Dinh et al. Appl. Sci. (2022)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0444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AD326-4DE1-F198-2016-846320FCD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703C84-F4CA-D466-E814-9B4E4C60AAE9}"/>
              </a:ext>
            </a:extLst>
          </p:cNvPr>
          <p:cNvSpPr/>
          <p:nvPr/>
        </p:nvSpPr>
        <p:spPr>
          <a:xfrm>
            <a:off x="2945240" y="6052373"/>
            <a:ext cx="1410861" cy="714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E18FB-C752-F05D-B93D-77EE1D02F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033022"/>
            <a:ext cx="9039181" cy="2387600"/>
          </a:xfrm>
        </p:spPr>
        <p:txBody>
          <a:bodyPr>
            <a:normAutofit/>
          </a:bodyPr>
          <a:lstStyle/>
          <a:p>
            <a:r>
              <a:rPr lang="en-US" sz="4000" dirty="0"/>
              <a:t>Artificial Intelligence in Medicine </a:t>
            </a:r>
            <a:br>
              <a:rPr lang="en-US" sz="4000" dirty="0"/>
            </a:br>
            <a:r>
              <a:rPr lang="en-US" sz="4000" b="0" dirty="0"/>
              <a:t>How Can AI Help Us </a:t>
            </a:r>
            <a:r>
              <a:rPr lang="en-US" sz="4000" b="0" dirty="0">
                <a:highlight>
                  <a:srgbClr val="00FFFF"/>
                </a:highlight>
              </a:rPr>
              <a:t>Understand</a:t>
            </a:r>
            <a:r>
              <a:rPr lang="en-US" sz="4000" b="0" dirty="0"/>
              <a:t> Disease and Improve Patient Care?</a:t>
            </a:r>
            <a:endParaRPr lang="en-US" sz="20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D7B9D-4521-928F-62B5-FD5D27EB3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35" y="3443899"/>
            <a:ext cx="9039181" cy="2066174"/>
          </a:xfrm>
        </p:spPr>
        <p:txBody>
          <a:bodyPr>
            <a:normAutofit/>
          </a:bodyPr>
          <a:lstStyle/>
          <a:p>
            <a:r>
              <a:rPr lang="en-US" dirty="0"/>
              <a:t>Robbin Bouwmeester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CE16E-EC85-9723-1C93-8B464E3567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3F4C5E9-0549-04A0-7A5F-99EE3AA036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240" y="6052373"/>
            <a:ext cx="1410861" cy="614653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A16B8493-B41C-8654-E1E4-1362F5428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715" y="6119633"/>
            <a:ext cx="1227909" cy="48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6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98328-3B8C-32AD-E4D9-D1ACCA9E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B584F2C-8B7E-A33C-2559-31989F0A8A45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ML trains a model from </a:t>
            </a:r>
            <a:r>
              <a:rPr lang="en-US" sz="3000" dirty="0">
                <a:highlight>
                  <a:srgbClr val="00FFFF"/>
                </a:highlight>
              </a:rPr>
              <a:t>experience</a:t>
            </a:r>
            <a:r>
              <a:rPr lang="en-US" sz="3000" dirty="0"/>
              <a:t> (data) with respect to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endParaRPr lang="x-none" sz="3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FCB83-5081-6BD6-50C0-C8E6780EC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1850E1-AF20-C954-1D7C-DC3F3D5AE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72" y="1260475"/>
            <a:ext cx="7620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25A08B-E48B-EBF4-9648-70D51ECA5A58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Levenson et al. PLOS One (2015)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2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2B6E2-3EB1-2F0F-987F-C125F0651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7ABA5F0E-8DE4-4BAF-4152-192C05EFB61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cares about optimizing the objective function; AI can cheat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A0F1F2-23CD-55CE-EBA8-8BC981825C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7" name="Picture 6" descr="A close-up of several blisters&#10;&#10;AI-generated content may be incorrect.">
            <a:extLst>
              <a:ext uri="{FF2B5EF4-FFF2-40B4-BE49-F238E27FC236}">
                <a16:creationId xmlns:a16="http://schemas.microsoft.com/office/drawing/2014/main" id="{850E4A57-3586-8EB6-1603-968EB0050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644"/>
          <a:stretch/>
        </p:blipFill>
        <p:spPr>
          <a:xfrm>
            <a:off x="603247" y="850277"/>
            <a:ext cx="5492753" cy="550607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0084A3-A48C-5EE0-BE7C-567FE01008FF}"/>
              </a:ext>
            </a:extLst>
          </p:cNvPr>
          <p:cNvSpPr/>
          <p:nvPr/>
        </p:nvSpPr>
        <p:spPr>
          <a:xfrm>
            <a:off x="2060968" y="1521853"/>
            <a:ext cx="1288655" cy="2081460"/>
          </a:xfrm>
          <a:custGeom>
            <a:avLst/>
            <a:gdLst>
              <a:gd name="connsiteX0" fmla="*/ 962527 w 1288655"/>
              <a:gd name="connsiteY0" fmla="*/ 228600 h 2261937"/>
              <a:gd name="connsiteX1" fmla="*/ 962527 w 1288655"/>
              <a:gd name="connsiteY1" fmla="*/ 228600 h 2261937"/>
              <a:gd name="connsiteX2" fmla="*/ 625642 w 1288655"/>
              <a:gd name="connsiteY2" fmla="*/ 505326 h 2261937"/>
              <a:gd name="connsiteX3" fmla="*/ 517358 w 1288655"/>
              <a:gd name="connsiteY3" fmla="*/ 806116 h 2261937"/>
              <a:gd name="connsiteX4" fmla="*/ 457200 w 1288655"/>
              <a:gd name="connsiteY4" fmla="*/ 914400 h 2261937"/>
              <a:gd name="connsiteX5" fmla="*/ 276727 w 1288655"/>
              <a:gd name="connsiteY5" fmla="*/ 1130968 h 2261937"/>
              <a:gd name="connsiteX6" fmla="*/ 60158 w 1288655"/>
              <a:gd name="connsiteY6" fmla="*/ 1311442 h 2261937"/>
              <a:gd name="connsiteX7" fmla="*/ 24063 w 1288655"/>
              <a:gd name="connsiteY7" fmla="*/ 1431758 h 2261937"/>
              <a:gd name="connsiteX8" fmla="*/ 0 w 1288655"/>
              <a:gd name="connsiteY8" fmla="*/ 1720516 h 2261937"/>
              <a:gd name="connsiteX9" fmla="*/ 24063 w 1288655"/>
              <a:gd name="connsiteY9" fmla="*/ 2117558 h 2261937"/>
              <a:gd name="connsiteX10" fmla="*/ 84221 w 1288655"/>
              <a:gd name="connsiteY10" fmla="*/ 2213810 h 2261937"/>
              <a:gd name="connsiteX11" fmla="*/ 288758 w 1288655"/>
              <a:gd name="connsiteY11" fmla="*/ 2249905 h 2261937"/>
              <a:gd name="connsiteX12" fmla="*/ 348916 w 1288655"/>
              <a:gd name="connsiteY12" fmla="*/ 2261937 h 2261937"/>
              <a:gd name="connsiteX13" fmla="*/ 409074 w 1288655"/>
              <a:gd name="connsiteY13" fmla="*/ 1961147 h 2261937"/>
              <a:gd name="connsiteX14" fmla="*/ 469232 w 1288655"/>
              <a:gd name="connsiteY14" fmla="*/ 1900989 h 2261937"/>
              <a:gd name="connsiteX15" fmla="*/ 649706 w 1288655"/>
              <a:gd name="connsiteY15" fmla="*/ 1792705 h 2261937"/>
              <a:gd name="connsiteX16" fmla="*/ 733927 w 1288655"/>
              <a:gd name="connsiteY16" fmla="*/ 1720516 h 2261937"/>
              <a:gd name="connsiteX17" fmla="*/ 854242 w 1288655"/>
              <a:gd name="connsiteY17" fmla="*/ 1636295 h 2261937"/>
              <a:gd name="connsiteX18" fmla="*/ 926432 w 1288655"/>
              <a:gd name="connsiteY18" fmla="*/ 1383631 h 2261937"/>
              <a:gd name="connsiteX19" fmla="*/ 974558 w 1288655"/>
              <a:gd name="connsiteY19" fmla="*/ 1046747 h 2261937"/>
              <a:gd name="connsiteX20" fmla="*/ 1022685 w 1288655"/>
              <a:gd name="connsiteY20" fmla="*/ 962526 h 2261937"/>
              <a:gd name="connsiteX21" fmla="*/ 1130969 w 1288655"/>
              <a:gd name="connsiteY21" fmla="*/ 794084 h 2261937"/>
              <a:gd name="connsiteX22" fmla="*/ 1203158 w 1288655"/>
              <a:gd name="connsiteY22" fmla="*/ 673768 h 2261937"/>
              <a:gd name="connsiteX23" fmla="*/ 1227221 w 1288655"/>
              <a:gd name="connsiteY23" fmla="*/ 517358 h 2261937"/>
              <a:gd name="connsiteX24" fmla="*/ 1263316 w 1288655"/>
              <a:gd name="connsiteY24" fmla="*/ 433137 h 2261937"/>
              <a:gd name="connsiteX25" fmla="*/ 1287379 w 1288655"/>
              <a:gd name="connsiteY25" fmla="*/ 288758 h 2261937"/>
              <a:gd name="connsiteX26" fmla="*/ 1275348 w 1288655"/>
              <a:gd name="connsiteY26" fmla="*/ 204537 h 2261937"/>
              <a:gd name="connsiteX27" fmla="*/ 1215190 w 1288655"/>
              <a:gd name="connsiteY27" fmla="*/ 96252 h 2261937"/>
              <a:gd name="connsiteX28" fmla="*/ 1167063 w 1288655"/>
              <a:gd name="connsiteY28" fmla="*/ 24063 h 2261937"/>
              <a:gd name="connsiteX29" fmla="*/ 1118937 w 1288655"/>
              <a:gd name="connsiteY29" fmla="*/ 0 h 2261937"/>
              <a:gd name="connsiteX30" fmla="*/ 1034716 w 1288655"/>
              <a:gd name="connsiteY30" fmla="*/ 24063 h 2261937"/>
              <a:gd name="connsiteX31" fmla="*/ 914400 w 1288655"/>
              <a:gd name="connsiteY31" fmla="*/ 48126 h 2261937"/>
              <a:gd name="connsiteX32" fmla="*/ 866274 w 1288655"/>
              <a:gd name="connsiteY32" fmla="*/ 108284 h 2261937"/>
              <a:gd name="connsiteX33" fmla="*/ 830179 w 1288655"/>
              <a:gd name="connsiteY33" fmla="*/ 144379 h 2261937"/>
              <a:gd name="connsiteX34" fmla="*/ 818148 w 1288655"/>
              <a:gd name="connsiteY34" fmla="*/ 192505 h 2261937"/>
              <a:gd name="connsiteX35" fmla="*/ 890337 w 1288655"/>
              <a:gd name="connsiteY35" fmla="*/ 288758 h 2261937"/>
              <a:gd name="connsiteX36" fmla="*/ 914400 w 1288655"/>
              <a:gd name="connsiteY36" fmla="*/ 324852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88655" h="2261937">
                <a:moveTo>
                  <a:pt x="962527" y="228600"/>
                </a:moveTo>
                <a:lnTo>
                  <a:pt x="962527" y="228600"/>
                </a:lnTo>
                <a:cubicBezTo>
                  <a:pt x="804915" y="333675"/>
                  <a:pt x="747299" y="355044"/>
                  <a:pt x="625642" y="505326"/>
                </a:cubicBezTo>
                <a:cubicBezTo>
                  <a:pt x="553436" y="594522"/>
                  <a:pt x="572379" y="707078"/>
                  <a:pt x="517358" y="806116"/>
                </a:cubicBezTo>
                <a:cubicBezTo>
                  <a:pt x="497305" y="842211"/>
                  <a:pt x="479249" y="879489"/>
                  <a:pt x="457200" y="914400"/>
                </a:cubicBezTo>
                <a:cubicBezTo>
                  <a:pt x="407089" y="993743"/>
                  <a:pt x="351864" y="1072528"/>
                  <a:pt x="276727" y="1130968"/>
                </a:cubicBezTo>
                <a:cubicBezTo>
                  <a:pt x="32195" y="1321160"/>
                  <a:pt x="272984" y="1072014"/>
                  <a:pt x="60158" y="1311442"/>
                </a:cubicBezTo>
                <a:cubicBezTo>
                  <a:pt x="48126" y="1351547"/>
                  <a:pt x="32275" y="1390700"/>
                  <a:pt x="24063" y="1431758"/>
                </a:cubicBezTo>
                <a:cubicBezTo>
                  <a:pt x="16228" y="1470933"/>
                  <a:pt x="1221" y="1703418"/>
                  <a:pt x="0" y="1720516"/>
                </a:cubicBezTo>
                <a:cubicBezTo>
                  <a:pt x="8021" y="1852863"/>
                  <a:pt x="13628" y="1985379"/>
                  <a:pt x="24063" y="2117558"/>
                </a:cubicBezTo>
                <a:cubicBezTo>
                  <a:pt x="27676" y="2163317"/>
                  <a:pt x="31847" y="2198846"/>
                  <a:pt x="84221" y="2213810"/>
                </a:cubicBezTo>
                <a:cubicBezTo>
                  <a:pt x="150790" y="2232830"/>
                  <a:pt x="220642" y="2237520"/>
                  <a:pt x="288758" y="2249905"/>
                </a:cubicBezTo>
                <a:cubicBezTo>
                  <a:pt x="308878" y="2253563"/>
                  <a:pt x="328863" y="2257926"/>
                  <a:pt x="348916" y="2261937"/>
                </a:cubicBezTo>
                <a:cubicBezTo>
                  <a:pt x="358477" y="2185448"/>
                  <a:pt x="363838" y="2040310"/>
                  <a:pt x="409074" y="1961147"/>
                </a:cubicBezTo>
                <a:cubicBezTo>
                  <a:pt x="423144" y="1936525"/>
                  <a:pt x="447284" y="1918947"/>
                  <a:pt x="469232" y="1900989"/>
                </a:cubicBezTo>
                <a:cubicBezTo>
                  <a:pt x="546699" y="1837607"/>
                  <a:pt x="557658" y="1855988"/>
                  <a:pt x="649706" y="1792705"/>
                </a:cubicBezTo>
                <a:cubicBezTo>
                  <a:pt x="680175" y="1771758"/>
                  <a:pt x="704556" y="1742977"/>
                  <a:pt x="733927" y="1720516"/>
                </a:cubicBezTo>
                <a:cubicBezTo>
                  <a:pt x="772814" y="1690779"/>
                  <a:pt x="814137" y="1664369"/>
                  <a:pt x="854242" y="1636295"/>
                </a:cubicBezTo>
                <a:cubicBezTo>
                  <a:pt x="896249" y="1520776"/>
                  <a:pt x="910673" y="1501826"/>
                  <a:pt x="926432" y="1383631"/>
                </a:cubicBezTo>
                <a:cubicBezTo>
                  <a:pt x="935570" y="1315096"/>
                  <a:pt x="938418" y="1137097"/>
                  <a:pt x="974558" y="1046747"/>
                </a:cubicBezTo>
                <a:cubicBezTo>
                  <a:pt x="986567" y="1016726"/>
                  <a:pt x="1005666" y="990018"/>
                  <a:pt x="1022685" y="962526"/>
                </a:cubicBezTo>
                <a:cubicBezTo>
                  <a:pt x="1057818" y="905772"/>
                  <a:pt x="1095836" y="850838"/>
                  <a:pt x="1130969" y="794084"/>
                </a:cubicBezTo>
                <a:cubicBezTo>
                  <a:pt x="1250798" y="600513"/>
                  <a:pt x="1132301" y="780055"/>
                  <a:pt x="1203158" y="673768"/>
                </a:cubicBezTo>
                <a:cubicBezTo>
                  <a:pt x="1207861" y="631443"/>
                  <a:pt x="1210551" y="563201"/>
                  <a:pt x="1227221" y="517358"/>
                </a:cubicBezTo>
                <a:cubicBezTo>
                  <a:pt x="1237659" y="488654"/>
                  <a:pt x="1251284" y="461211"/>
                  <a:pt x="1263316" y="433137"/>
                </a:cubicBezTo>
                <a:cubicBezTo>
                  <a:pt x="1271337" y="385011"/>
                  <a:pt x="1294279" y="337058"/>
                  <a:pt x="1287379" y="288758"/>
                </a:cubicBezTo>
                <a:cubicBezTo>
                  <a:pt x="1283369" y="260684"/>
                  <a:pt x="1282809" y="231896"/>
                  <a:pt x="1275348" y="204537"/>
                </a:cubicBezTo>
                <a:cubicBezTo>
                  <a:pt x="1269166" y="181868"/>
                  <a:pt x="1223564" y="111325"/>
                  <a:pt x="1215190" y="96252"/>
                </a:cubicBezTo>
                <a:cubicBezTo>
                  <a:pt x="1197999" y="65308"/>
                  <a:pt x="1196255" y="43524"/>
                  <a:pt x="1167063" y="24063"/>
                </a:cubicBezTo>
                <a:cubicBezTo>
                  <a:pt x="1152140" y="14114"/>
                  <a:pt x="1134979" y="8021"/>
                  <a:pt x="1118937" y="0"/>
                </a:cubicBezTo>
                <a:cubicBezTo>
                  <a:pt x="1090863" y="8021"/>
                  <a:pt x="1063137" y="17376"/>
                  <a:pt x="1034716" y="24063"/>
                </a:cubicBezTo>
                <a:cubicBezTo>
                  <a:pt x="994904" y="33431"/>
                  <a:pt x="950982" y="29835"/>
                  <a:pt x="914400" y="48126"/>
                </a:cubicBezTo>
                <a:cubicBezTo>
                  <a:pt x="891431" y="59610"/>
                  <a:pt x="883184" y="88958"/>
                  <a:pt x="866274" y="108284"/>
                </a:cubicBezTo>
                <a:cubicBezTo>
                  <a:pt x="855069" y="121089"/>
                  <a:pt x="842211" y="132347"/>
                  <a:pt x="830179" y="144379"/>
                </a:cubicBezTo>
                <a:cubicBezTo>
                  <a:pt x="826169" y="160421"/>
                  <a:pt x="811788" y="177241"/>
                  <a:pt x="818148" y="192505"/>
                </a:cubicBezTo>
                <a:cubicBezTo>
                  <a:pt x="833573" y="229525"/>
                  <a:pt x="868090" y="255389"/>
                  <a:pt x="890337" y="288758"/>
                </a:cubicBezTo>
                <a:lnTo>
                  <a:pt x="914400" y="324852"/>
                </a:lnTo>
              </a:path>
            </a:pathLst>
          </a:cu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5C19CB-7E17-E2E5-46CA-880399636FAB}"/>
              </a:ext>
            </a:extLst>
          </p:cNvPr>
          <p:cNvSpPr/>
          <p:nvPr/>
        </p:nvSpPr>
        <p:spPr>
          <a:xfrm>
            <a:off x="4890323" y="1365442"/>
            <a:ext cx="1196281" cy="2177716"/>
          </a:xfrm>
          <a:custGeom>
            <a:avLst/>
            <a:gdLst>
              <a:gd name="connsiteX0" fmla="*/ 1026038 w 1196281"/>
              <a:gd name="connsiteY0" fmla="*/ 0 h 2177716"/>
              <a:gd name="connsiteX1" fmla="*/ 1026038 w 1196281"/>
              <a:gd name="connsiteY1" fmla="*/ 0 h 2177716"/>
              <a:gd name="connsiteX2" fmla="*/ 893690 w 1196281"/>
              <a:gd name="connsiteY2" fmla="*/ 24063 h 2177716"/>
              <a:gd name="connsiteX3" fmla="*/ 677122 w 1196281"/>
              <a:gd name="connsiteY3" fmla="*/ 180474 h 2177716"/>
              <a:gd name="connsiteX4" fmla="*/ 653059 w 1196281"/>
              <a:gd name="connsiteY4" fmla="*/ 228600 h 2177716"/>
              <a:gd name="connsiteX5" fmla="*/ 508680 w 1196281"/>
              <a:gd name="connsiteY5" fmla="*/ 421106 h 2177716"/>
              <a:gd name="connsiteX6" fmla="*/ 520712 w 1196281"/>
              <a:gd name="connsiteY6" fmla="*/ 517358 h 2177716"/>
              <a:gd name="connsiteX7" fmla="*/ 544775 w 1196281"/>
              <a:gd name="connsiteY7" fmla="*/ 577516 h 2177716"/>
              <a:gd name="connsiteX8" fmla="*/ 568838 w 1196281"/>
              <a:gd name="connsiteY8" fmla="*/ 649706 h 2177716"/>
              <a:gd name="connsiteX9" fmla="*/ 544775 w 1196281"/>
              <a:gd name="connsiteY9" fmla="*/ 1082842 h 2177716"/>
              <a:gd name="connsiteX10" fmla="*/ 412427 w 1196281"/>
              <a:gd name="connsiteY10" fmla="*/ 1155032 h 2177716"/>
              <a:gd name="connsiteX11" fmla="*/ 316175 w 1196281"/>
              <a:gd name="connsiteY11" fmla="*/ 1215190 h 2177716"/>
              <a:gd name="connsiteX12" fmla="*/ 195859 w 1196281"/>
              <a:gd name="connsiteY12" fmla="*/ 1323474 h 2177716"/>
              <a:gd name="connsiteX13" fmla="*/ 159764 w 1196281"/>
              <a:gd name="connsiteY13" fmla="*/ 1347537 h 2177716"/>
              <a:gd name="connsiteX14" fmla="*/ 15385 w 1196281"/>
              <a:gd name="connsiteY14" fmla="*/ 1479885 h 2177716"/>
              <a:gd name="connsiteX15" fmla="*/ 27417 w 1196281"/>
              <a:gd name="connsiteY15" fmla="*/ 1708485 h 2177716"/>
              <a:gd name="connsiteX16" fmla="*/ 63512 w 1196281"/>
              <a:gd name="connsiteY16" fmla="*/ 1756611 h 2177716"/>
              <a:gd name="connsiteX17" fmla="*/ 75543 w 1196281"/>
              <a:gd name="connsiteY17" fmla="*/ 1816769 h 2177716"/>
              <a:gd name="connsiteX18" fmla="*/ 87575 w 1196281"/>
              <a:gd name="connsiteY18" fmla="*/ 1888958 h 2177716"/>
              <a:gd name="connsiteX19" fmla="*/ 99606 w 1196281"/>
              <a:gd name="connsiteY19" fmla="*/ 1937085 h 2177716"/>
              <a:gd name="connsiteX20" fmla="*/ 159764 w 1196281"/>
              <a:gd name="connsiteY20" fmla="*/ 1973179 h 2177716"/>
              <a:gd name="connsiteX21" fmla="*/ 340238 w 1196281"/>
              <a:gd name="connsiteY21" fmla="*/ 2057400 h 2177716"/>
              <a:gd name="connsiteX22" fmla="*/ 448522 w 1196281"/>
              <a:gd name="connsiteY22" fmla="*/ 2105527 h 2177716"/>
              <a:gd name="connsiteX23" fmla="*/ 496648 w 1196281"/>
              <a:gd name="connsiteY23" fmla="*/ 2129590 h 2177716"/>
              <a:gd name="connsiteX24" fmla="*/ 568838 w 1196281"/>
              <a:gd name="connsiteY24" fmla="*/ 2177716 h 2177716"/>
              <a:gd name="connsiteX25" fmla="*/ 821501 w 1196281"/>
              <a:gd name="connsiteY25" fmla="*/ 2153653 h 2177716"/>
              <a:gd name="connsiteX26" fmla="*/ 857596 w 1196281"/>
              <a:gd name="connsiteY26" fmla="*/ 2117558 h 2177716"/>
              <a:gd name="connsiteX27" fmla="*/ 905722 w 1196281"/>
              <a:gd name="connsiteY27" fmla="*/ 2009274 h 2177716"/>
              <a:gd name="connsiteX28" fmla="*/ 953848 w 1196281"/>
              <a:gd name="connsiteY28" fmla="*/ 1949116 h 2177716"/>
              <a:gd name="connsiteX29" fmla="*/ 989943 w 1196281"/>
              <a:gd name="connsiteY29" fmla="*/ 1876927 h 2177716"/>
              <a:gd name="connsiteX30" fmla="*/ 1026038 w 1196281"/>
              <a:gd name="connsiteY30" fmla="*/ 1816769 h 2177716"/>
              <a:gd name="connsiteX31" fmla="*/ 1038069 w 1196281"/>
              <a:gd name="connsiteY31" fmla="*/ 1732548 h 2177716"/>
              <a:gd name="connsiteX32" fmla="*/ 1050101 w 1196281"/>
              <a:gd name="connsiteY32" fmla="*/ 1540042 h 2177716"/>
              <a:gd name="connsiteX33" fmla="*/ 1074164 w 1196281"/>
              <a:gd name="connsiteY33" fmla="*/ 1479885 h 2177716"/>
              <a:gd name="connsiteX34" fmla="*/ 1086196 w 1196281"/>
              <a:gd name="connsiteY34" fmla="*/ 1431758 h 2177716"/>
              <a:gd name="connsiteX35" fmla="*/ 1098227 w 1196281"/>
              <a:gd name="connsiteY35" fmla="*/ 1130969 h 2177716"/>
              <a:gd name="connsiteX36" fmla="*/ 1110259 w 1196281"/>
              <a:gd name="connsiteY36" fmla="*/ 1082842 h 2177716"/>
              <a:gd name="connsiteX37" fmla="*/ 1134322 w 1196281"/>
              <a:gd name="connsiteY37" fmla="*/ 938463 h 2177716"/>
              <a:gd name="connsiteX38" fmla="*/ 1146354 w 1196281"/>
              <a:gd name="connsiteY38" fmla="*/ 902369 h 2177716"/>
              <a:gd name="connsiteX39" fmla="*/ 1158385 w 1196281"/>
              <a:gd name="connsiteY39" fmla="*/ 709863 h 2177716"/>
              <a:gd name="connsiteX40" fmla="*/ 1170417 w 1196281"/>
              <a:gd name="connsiteY40" fmla="*/ 673769 h 2177716"/>
              <a:gd name="connsiteX41" fmla="*/ 1182448 w 1196281"/>
              <a:gd name="connsiteY41" fmla="*/ 601579 h 2177716"/>
              <a:gd name="connsiteX42" fmla="*/ 1170417 w 1196281"/>
              <a:gd name="connsiteY42" fmla="*/ 156411 h 2177716"/>
              <a:gd name="connsiteX43" fmla="*/ 1086196 w 1196281"/>
              <a:gd name="connsiteY43" fmla="*/ 48127 h 2177716"/>
              <a:gd name="connsiteX44" fmla="*/ 1026038 w 1196281"/>
              <a:gd name="connsiteY44" fmla="*/ 0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6281" h="2177716">
                <a:moveTo>
                  <a:pt x="1026038" y="0"/>
                </a:moveTo>
                <a:lnTo>
                  <a:pt x="1026038" y="0"/>
                </a:lnTo>
                <a:cubicBezTo>
                  <a:pt x="981922" y="8021"/>
                  <a:pt x="935080" y="6817"/>
                  <a:pt x="893690" y="24063"/>
                </a:cubicBezTo>
                <a:cubicBezTo>
                  <a:pt x="827833" y="51504"/>
                  <a:pt x="727432" y="115790"/>
                  <a:pt x="677122" y="180474"/>
                </a:cubicBezTo>
                <a:cubicBezTo>
                  <a:pt x="666111" y="194631"/>
                  <a:pt x="663344" y="213907"/>
                  <a:pt x="653059" y="228600"/>
                </a:cubicBezTo>
                <a:cubicBezTo>
                  <a:pt x="607061" y="294311"/>
                  <a:pt x="508680" y="421106"/>
                  <a:pt x="508680" y="421106"/>
                </a:cubicBezTo>
                <a:cubicBezTo>
                  <a:pt x="512691" y="453190"/>
                  <a:pt x="513441" y="485852"/>
                  <a:pt x="520712" y="517358"/>
                </a:cubicBezTo>
                <a:cubicBezTo>
                  <a:pt x="525568" y="538402"/>
                  <a:pt x="537394" y="557219"/>
                  <a:pt x="544775" y="577516"/>
                </a:cubicBezTo>
                <a:cubicBezTo>
                  <a:pt x="553443" y="601354"/>
                  <a:pt x="560817" y="625643"/>
                  <a:pt x="568838" y="649706"/>
                </a:cubicBezTo>
                <a:cubicBezTo>
                  <a:pt x="560817" y="794085"/>
                  <a:pt x="665090" y="1002630"/>
                  <a:pt x="544775" y="1082842"/>
                </a:cubicBezTo>
                <a:cubicBezTo>
                  <a:pt x="452427" y="1144409"/>
                  <a:pt x="587119" y="1056768"/>
                  <a:pt x="412427" y="1155032"/>
                </a:cubicBezTo>
                <a:cubicBezTo>
                  <a:pt x="379451" y="1173581"/>
                  <a:pt x="346963" y="1193199"/>
                  <a:pt x="316175" y="1215190"/>
                </a:cubicBezTo>
                <a:cubicBezTo>
                  <a:pt x="204202" y="1295171"/>
                  <a:pt x="282324" y="1249361"/>
                  <a:pt x="195859" y="1323474"/>
                </a:cubicBezTo>
                <a:cubicBezTo>
                  <a:pt x="184880" y="1332885"/>
                  <a:pt x="170572" y="1337930"/>
                  <a:pt x="159764" y="1347537"/>
                </a:cubicBezTo>
                <a:cubicBezTo>
                  <a:pt x="-123231" y="1599090"/>
                  <a:pt x="287368" y="1253234"/>
                  <a:pt x="15385" y="1479885"/>
                </a:cubicBezTo>
                <a:cubicBezTo>
                  <a:pt x="-3927" y="1576447"/>
                  <a:pt x="-10195" y="1573083"/>
                  <a:pt x="27417" y="1708485"/>
                </a:cubicBezTo>
                <a:cubicBezTo>
                  <a:pt x="32784" y="1727806"/>
                  <a:pt x="51480" y="1740569"/>
                  <a:pt x="63512" y="1756611"/>
                </a:cubicBezTo>
                <a:cubicBezTo>
                  <a:pt x="67522" y="1776664"/>
                  <a:pt x="71885" y="1796649"/>
                  <a:pt x="75543" y="1816769"/>
                </a:cubicBezTo>
                <a:cubicBezTo>
                  <a:pt x="79907" y="1840770"/>
                  <a:pt x="82791" y="1865037"/>
                  <a:pt x="87575" y="1888958"/>
                </a:cubicBezTo>
                <a:cubicBezTo>
                  <a:pt x="90818" y="1905173"/>
                  <a:pt x="88845" y="1924530"/>
                  <a:pt x="99606" y="1937085"/>
                </a:cubicBezTo>
                <a:cubicBezTo>
                  <a:pt x="114825" y="1954840"/>
                  <a:pt x="138848" y="1962721"/>
                  <a:pt x="159764" y="1973179"/>
                </a:cubicBezTo>
                <a:cubicBezTo>
                  <a:pt x="219142" y="2002868"/>
                  <a:pt x="279889" y="2029740"/>
                  <a:pt x="340238" y="2057400"/>
                </a:cubicBezTo>
                <a:cubicBezTo>
                  <a:pt x="376145" y="2073858"/>
                  <a:pt x="413193" y="2087862"/>
                  <a:pt x="448522" y="2105527"/>
                </a:cubicBezTo>
                <a:cubicBezTo>
                  <a:pt x="464564" y="2113548"/>
                  <a:pt x="482053" y="2119165"/>
                  <a:pt x="496648" y="2129590"/>
                </a:cubicBezTo>
                <a:cubicBezTo>
                  <a:pt x="575506" y="2185917"/>
                  <a:pt x="491411" y="2151909"/>
                  <a:pt x="568838" y="2177716"/>
                </a:cubicBezTo>
                <a:cubicBezTo>
                  <a:pt x="653059" y="2169695"/>
                  <a:pt x="738677" y="2170908"/>
                  <a:pt x="821501" y="2153653"/>
                </a:cubicBezTo>
                <a:cubicBezTo>
                  <a:pt x="838159" y="2150183"/>
                  <a:pt x="846703" y="2130630"/>
                  <a:pt x="857596" y="2117558"/>
                </a:cubicBezTo>
                <a:cubicBezTo>
                  <a:pt x="907737" y="2057388"/>
                  <a:pt x="856022" y="2100391"/>
                  <a:pt x="905722" y="2009274"/>
                </a:cubicBezTo>
                <a:cubicBezTo>
                  <a:pt x="918019" y="1986730"/>
                  <a:pt x="940061" y="1970781"/>
                  <a:pt x="953848" y="1949116"/>
                </a:cubicBezTo>
                <a:cubicBezTo>
                  <a:pt x="968292" y="1926419"/>
                  <a:pt x="977060" y="1900545"/>
                  <a:pt x="989943" y="1876927"/>
                </a:cubicBezTo>
                <a:cubicBezTo>
                  <a:pt x="1001141" y="1856397"/>
                  <a:pt x="1014006" y="1836822"/>
                  <a:pt x="1026038" y="1816769"/>
                </a:cubicBezTo>
                <a:cubicBezTo>
                  <a:pt x="1030048" y="1788695"/>
                  <a:pt x="1035612" y="1760800"/>
                  <a:pt x="1038069" y="1732548"/>
                </a:cubicBezTo>
                <a:cubicBezTo>
                  <a:pt x="1043639" y="1668496"/>
                  <a:pt x="1041008" y="1603690"/>
                  <a:pt x="1050101" y="1540042"/>
                </a:cubicBezTo>
                <a:cubicBezTo>
                  <a:pt x="1053155" y="1518662"/>
                  <a:pt x="1067334" y="1500374"/>
                  <a:pt x="1074164" y="1479885"/>
                </a:cubicBezTo>
                <a:cubicBezTo>
                  <a:pt x="1079393" y="1464198"/>
                  <a:pt x="1082185" y="1447800"/>
                  <a:pt x="1086196" y="1431758"/>
                </a:cubicBezTo>
                <a:cubicBezTo>
                  <a:pt x="1090206" y="1331495"/>
                  <a:pt x="1091323" y="1231074"/>
                  <a:pt x="1098227" y="1130969"/>
                </a:cubicBezTo>
                <a:cubicBezTo>
                  <a:pt x="1099365" y="1114472"/>
                  <a:pt x="1107301" y="1099111"/>
                  <a:pt x="1110259" y="1082842"/>
                </a:cubicBezTo>
                <a:cubicBezTo>
                  <a:pt x="1123842" y="1008133"/>
                  <a:pt x="1117694" y="1004971"/>
                  <a:pt x="1134322" y="938463"/>
                </a:cubicBezTo>
                <a:cubicBezTo>
                  <a:pt x="1137398" y="926159"/>
                  <a:pt x="1142343" y="914400"/>
                  <a:pt x="1146354" y="902369"/>
                </a:cubicBezTo>
                <a:cubicBezTo>
                  <a:pt x="1150364" y="838200"/>
                  <a:pt x="1151654" y="773804"/>
                  <a:pt x="1158385" y="709863"/>
                </a:cubicBezTo>
                <a:cubicBezTo>
                  <a:pt x="1159713" y="697250"/>
                  <a:pt x="1167666" y="686149"/>
                  <a:pt x="1170417" y="673769"/>
                </a:cubicBezTo>
                <a:cubicBezTo>
                  <a:pt x="1175709" y="649955"/>
                  <a:pt x="1178438" y="625642"/>
                  <a:pt x="1182448" y="601579"/>
                </a:cubicBezTo>
                <a:cubicBezTo>
                  <a:pt x="1195907" y="426614"/>
                  <a:pt x="1209870" y="353673"/>
                  <a:pt x="1170417" y="156411"/>
                </a:cubicBezTo>
                <a:cubicBezTo>
                  <a:pt x="1165051" y="129581"/>
                  <a:pt x="1112030" y="69655"/>
                  <a:pt x="1086196" y="48127"/>
                </a:cubicBezTo>
                <a:cubicBezTo>
                  <a:pt x="1043427" y="12486"/>
                  <a:pt x="1036064" y="8021"/>
                  <a:pt x="1026038" y="0"/>
                </a:cubicBezTo>
                <a:close/>
              </a:path>
            </a:pathLst>
          </a:cu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5D8A14-FD83-356E-4F90-8DF9A3272CC7}"/>
              </a:ext>
            </a:extLst>
          </p:cNvPr>
          <p:cNvSpPr/>
          <p:nvPr/>
        </p:nvSpPr>
        <p:spPr>
          <a:xfrm>
            <a:off x="818234" y="5411104"/>
            <a:ext cx="2526224" cy="869544"/>
          </a:xfrm>
          <a:custGeom>
            <a:avLst/>
            <a:gdLst>
              <a:gd name="connsiteX0" fmla="*/ 2340244 w 2526224"/>
              <a:gd name="connsiteY0" fmla="*/ 125626 h 869544"/>
              <a:gd name="connsiteX1" fmla="*/ 2340244 w 2526224"/>
              <a:gd name="connsiteY1" fmla="*/ 125626 h 869544"/>
              <a:gd name="connsiteX2" fmla="*/ 1952787 w 2526224"/>
              <a:gd name="connsiteY2" fmla="*/ 1639 h 869544"/>
              <a:gd name="connsiteX3" fmla="*/ 1596326 w 2526224"/>
              <a:gd name="connsiteY3" fmla="*/ 172120 h 869544"/>
              <a:gd name="connsiteX4" fmla="*/ 1518834 w 2526224"/>
              <a:gd name="connsiteY4" fmla="*/ 203117 h 869544"/>
              <a:gd name="connsiteX5" fmla="*/ 1162373 w 2526224"/>
              <a:gd name="connsiteY5" fmla="*/ 187619 h 869544"/>
              <a:gd name="connsiteX6" fmla="*/ 914400 w 2526224"/>
              <a:gd name="connsiteY6" fmla="*/ 156622 h 869544"/>
              <a:gd name="connsiteX7" fmla="*/ 619932 w 2526224"/>
              <a:gd name="connsiteY7" fmla="*/ 187619 h 869544"/>
              <a:gd name="connsiteX8" fmla="*/ 449451 w 2526224"/>
              <a:gd name="connsiteY8" fmla="*/ 218615 h 869544"/>
              <a:gd name="connsiteX9" fmla="*/ 294468 w 2526224"/>
              <a:gd name="connsiteY9" fmla="*/ 265110 h 869544"/>
              <a:gd name="connsiteX10" fmla="*/ 247973 w 2526224"/>
              <a:gd name="connsiteY10" fmla="*/ 311605 h 869544"/>
              <a:gd name="connsiteX11" fmla="*/ 154983 w 2526224"/>
              <a:gd name="connsiteY11" fmla="*/ 327104 h 869544"/>
              <a:gd name="connsiteX12" fmla="*/ 77492 w 2526224"/>
              <a:gd name="connsiteY12" fmla="*/ 342602 h 869544"/>
              <a:gd name="connsiteX13" fmla="*/ 61993 w 2526224"/>
              <a:gd name="connsiteY13" fmla="*/ 404595 h 869544"/>
              <a:gd name="connsiteX14" fmla="*/ 0 w 2526224"/>
              <a:gd name="connsiteY14" fmla="*/ 699063 h 869544"/>
              <a:gd name="connsiteX15" fmla="*/ 46495 w 2526224"/>
              <a:gd name="connsiteY15" fmla="*/ 792053 h 869544"/>
              <a:gd name="connsiteX16" fmla="*/ 30997 w 2526224"/>
              <a:gd name="connsiteY16" fmla="*/ 838548 h 869544"/>
              <a:gd name="connsiteX17" fmla="*/ 216976 w 2526224"/>
              <a:gd name="connsiteY17" fmla="*/ 869544 h 869544"/>
              <a:gd name="connsiteX18" fmla="*/ 759417 w 2526224"/>
              <a:gd name="connsiteY18" fmla="*/ 854046 h 869544"/>
              <a:gd name="connsiteX19" fmla="*/ 914400 w 2526224"/>
              <a:gd name="connsiteY19" fmla="*/ 838548 h 869544"/>
              <a:gd name="connsiteX20" fmla="*/ 1022888 w 2526224"/>
              <a:gd name="connsiteY20" fmla="*/ 823049 h 869544"/>
              <a:gd name="connsiteX21" fmla="*/ 2262753 w 2526224"/>
              <a:gd name="connsiteY21" fmla="*/ 807551 h 869544"/>
              <a:gd name="connsiteX22" fmla="*/ 2386739 w 2526224"/>
              <a:gd name="connsiteY22" fmla="*/ 761056 h 869544"/>
              <a:gd name="connsiteX23" fmla="*/ 2448732 w 2526224"/>
              <a:gd name="connsiteY23" fmla="*/ 730059 h 869544"/>
              <a:gd name="connsiteX24" fmla="*/ 2526224 w 2526224"/>
              <a:gd name="connsiteY24" fmla="*/ 637070 h 869544"/>
              <a:gd name="connsiteX25" fmla="*/ 2495227 w 2526224"/>
              <a:gd name="connsiteY25" fmla="*/ 497585 h 869544"/>
              <a:gd name="connsiteX26" fmla="*/ 2464231 w 2526224"/>
              <a:gd name="connsiteY26" fmla="*/ 404595 h 869544"/>
              <a:gd name="connsiteX27" fmla="*/ 2448732 w 2526224"/>
              <a:gd name="connsiteY27" fmla="*/ 342602 h 869544"/>
              <a:gd name="connsiteX28" fmla="*/ 2433234 w 2526224"/>
              <a:gd name="connsiteY28" fmla="*/ 265110 h 869544"/>
              <a:gd name="connsiteX29" fmla="*/ 2386739 w 2526224"/>
              <a:gd name="connsiteY29" fmla="*/ 218615 h 869544"/>
              <a:gd name="connsiteX30" fmla="*/ 2340244 w 2526224"/>
              <a:gd name="connsiteY30" fmla="*/ 125626 h 8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26224" h="869544">
                <a:moveTo>
                  <a:pt x="2340244" y="125626"/>
                </a:moveTo>
                <a:lnTo>
                  <a:pt x="2340244" y="125626"/>
                </a:lnTo>
                <a:cubicBezTo>
                  <a:pt x="2264822" y="93302"/>
                  <a:pt x="2057814" y="-14519"/>
                  <a:pt x="1952787" y="1639"/>
                </a:cubicBezTo>
                <a:cubicBezTo>
                  <a:pt x="1777764" y="28566"/>
                  <a:pt x="1731114" y="99542"/>
                  <a:pt x="1596326" y="172120"/>
                </a:cubicBezTo>
                <a:cubicBezTo>
                  <a:pt x="1571831" y="185310"/>
                  <a:pt x="1544665" y="192785"/>
                  <a:pt x="1518834" y="203117"/>
                </a:cubicBezTo>
                <a:cubicBezTo>
                  <a:pt x="1400014" y="197951"/>
                  <a:pt x="1280955" y="196741"/>
                  <a:pt x="1162373" y="187619"/>
                </a:cubicBezTo>
                <a:cubicBezTo>
                  <a:pt x="1079317" y="181230"/>
                  <a:pt x="997701" y="156622"/>
                  <a:pt x="914400" y="156622"/>
                </a:cubicBezTo>
                <a:cubicBezTo>
                  <a:pt x="815702" y="156622"/>
                  <a:pt x="717927" y="175860"/>
                  <a:pt x="619932" y="187619"/>
                </a:cubicBezTo>
                <a:cubicBezTo>
                  <a:pt x="597544" y="190306"/>
                  <a:pt x="476791" y="211324"/>
                  <a:pt x="449451" y="218615"/>
                </a:cubicBezTo>
                <a:cubicBezTo>
                  <a:pt x="397336" y="232512"/>
                  <a:pt x="346129" y="249612"/>
                  <a:pt x="294468" y="265110"/>
                </a:cubicBezTo>
                <a:cubicBezTo>
                  <a:pt x="278970" y="280608"/>
                  <a:pt x="268002" y="302703"/>
                  <a:pt x="247973" y="311605"/>
                </a:cubicBezTo>
                <a:cubicBezTo>
                  <a:pt x="219257" y="324368"/>
                  <a:pt x="185900" y="321483"/>
                  <a:pt x="154983" y="327104"/>
                </a:cubicBezTo>
                <a:cubicBezTo>
                  <a:pt x="129066" y="331816"/>
                  <a:pt x="103322" y="337436"/>
                  <a:pt x="77492" y="342602"/>
                </a:cubicBezTo>
                <a:cubicBezTo>
                  <a:pt x="72326" y="363266"/>
                  <a:pt x="66518" y="383781"/>
                  <a:pt x="61993" y="404595"/>
                </a:cubicBezTo>
                <a:cubicBezTo>
                  <a:pt x="40685" y="502613"/>
                  <a:pt x="0" y="699063"/>
                  <a:pt x="0" y="699063"/>
                </a:cubicBezTo>
                <a:cubicBezTo>
                  <a:pt x="15498" y="730060"/>
                  <a:pt x="38977" y="758223"/>
                  <a:pt x="46495" y="792053"/>
                </a:cubicBezTo>
                <a:cubicBezTo>
                  <a:pt x="50039" y="808001"/>
                  <a:pt x="16125" y="831788"/>
                  <a:pt x="30997" y="838548"/>
                </a:cubicBezTo>
                <a:cubicBezTo>
                  <a:pt x="88212" y="864555"/>
                  <a:pt x="154983" y="859212"/>
                  <a:pt x="216976" y="869544"/>
                </a:cubicBezTo>
                <a:lnTo>
                  <a:pt x="759417" y="854046"/>
                </a:lnTo>
                <a:cubicBezTo>
                  <a:pt x="811284" y="851741"/>
                  <a:pt x="862837" y="844614"/>
                  <a:pt x="914400" y="838548"/>
                </a:cubicBezTo>
                <a:cubicBezTo>
                  <a:pt x="950680" y="834280"/>
                  <a:pt x="986368" y="823889"/>
                  <a:pt x="1022888" y="823049"/>
                </a:cubicBezTo>
                <a:cubicBezTo>
                  <a:pt x="1436099" y="813550"/>
                  <a:pt x="1849465" y="812717"/>
                  <a:pt x="2262753" y="807551"/>
                </a:cubicBezTo>
                <a:cubicBezTo>
                  <a:pt x="2313879" y="790509"/>
                  <a:pt x="2331139" y="785768"/>
                  <a:pt x="2386739" y="761056"/>
                </a:cubicBezTo>
                <a:cubicBezTo>
                  <a:pt x="2407851" y="751673"/>
                  <a:pt x="2429932" y="743488"/>
                  <a:pt x="2448732" y="730059"/>
                </a:cubicBezTo>
                <a:cubicBezTo>
                  <a:pt x="2486702" y="702937"/>
                  <a:pt x="2501507" y="674145"/>
                  <a:pt x="2526224" y="637070"/>
                </a:cubicBezTo>
                <a:cubicBezTo>
                  <a:pt x="2481883" y="504043"/>
                  <a:pt x="2549779" y="715794"/>
                  <a:pt x="2495227" y="497585"/>
                </a:cubicBezTo>
                <a:cubicBezTo>
                  <a:pt x="2487303" y="465887"/>
                  <a:pt x="2473620" y="435890"/>
                  <a:pt x="2464231" y="404595"/>
                </a:cubicBezTo>
                <a:cubicBezTo>
                  <a:pt x="2458110" y="384193"/>
                  <a:pt x="2453353" y="363395"/>
                  <a:pt x="2448732" y="342602"/>
                </a:cubicBezTo>
                <a:cubicBezTo>
                  <a:pt x="2443018" y="316887"/>
                  <a:pt x="2445015" y="288671"/>
                  <a:pt x="2433234" y="265110"/>
                </a:cubicBezTo>
                <a:cubicBezTo>
                  <a:pt x="2423432" y="245506"/>
                  <a:pt x="2402237" y="234113"/>
                  <a:pt x="2386739" y="218615"/>
                </a:cubicBezTo>
                <a:cubicBezTo>
                  <a:pt x="2368976" y="129796"/>
                  <a:pt x="2347993" y="141124"/>
                  <a:pt x="2340244" y="125626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FFA0D8-84D1-B9DE-75A7-5A77E5D74317}"/>
              </a:ext>
            </a:extLst>
          </p:cNvPr>
          <p:cNvSpPr/>
          <p:nvPr/>
        </p:nvSpPr>
        <p:spPr>
          <a:xfrm>
            <a:off x="4739305" y="3613830"/>
            <a:ext cx="1363851" cy="1752418"/>
          </a:xfrm>
          <a:custGeom>
            <a:avLst/>
            <a:gdLst>
              <a:gd name="connsiteX0" fmla="*/ 0 w 1363851"/>
              <a:gd name="connsiteY0" fmla="*/ 47605 h 1752418"/>
              <a:gd name="connsiteX1" fmla="*/ 0 w 1363851"/>
              <a:gd name="connsiteY1" fmla="*/ 47605 h 1752418"/>
              <a:gd name="connsiteX2" fmla="*/ 123987 w 1363851"/>
              <a:gd name="connsiteY2" fmla="*/ 1110 h 1752418"/>
              <a:gd name="connsiteX3" fmla="*/ 247973 w 1363851"/>
              <a:gd name="connsiteY3" fmla="*/ 16608 h 1752418"/>
              <a:gd name="connsiteX4" fmla="*/ 573438 w 1363851"/>
              <a:gd name="connsiteY4" fmla="*/ 63103 h 1752418"/>
              <a:gd name="connsiteX5" fmla="*/ 697424 w 1363851"/>
              <a:gd name="connsiteY5" fmla="*/ 94100 h 1752418"/>
              <a:gd name="connsiteX6" fmla="*/ 836909 w 1363851"/>
              <a:gd name="connsiteY6" fmla="*/ 233584 h 1752418"/>
              <a:gd name="connsiteX7" fmla="*/ 929899 w 1363851"/>
              <a:gd name="connsiteY7" fmla="*/ 435062 h 1752418"/>
              <a:gd name="connsiteX8" fmla="*/ 976394 w 1363851"/>
              <a:gd name="connsiteY8" fmla="*/ 497055 h 1752418"/>
              <a:gd name="connsiteX9" fmla="*/ 1053885 w 1363851"/>
              <a:gd name="connsiteY9" fmla="*/ 636540 h 1752418"/>
              <a:gd name="connsiteX10" fmla="*/ 1131377 w 1363851"/>
              <a:gd name="connsiteY10" fmla="*/ 853517 h 1752418"/>
              <a:gd name="connsiteX11" fmla="*/ 1193370 w 1363851"/>
              <a:gd name="connsiteY11" fmla="*/ 884513 h 1752418"/>
              <a:gd name="connsiteX12" fmla="*/ 1224366 w 1363851"/>
              <a:gd name="connsiteY12" fmla="*/ 962005 h 1752418"/>
              <a:gd name="connsiteX13" fmla="*/ 1255363 w 1363851"/>
              <a:gd name="connsiteY13" fmla="*/ 1023998 h 1752418"/>
              <a:gd name="connsiteX14" fmla="*/ 1286360 w 1363851"/>
              <a:gd name="connsiteY14" fmla="*/ 1116988 h 1752418"/>
              <a:gd name="connsiteX15" fmla="*/ 1317356 w 1363851"/>
              <a:gd name="connsiteY15" fmla="*/ 1163483 h 1752418"/>
              <a:gd name="connsiteX16" fmla="*/ 1348353 w 1363851"/>
              <a:gd name="connsiteY16" fmla="*/ 1271971 h 1752418"/>
              <a:gd name="connsiteX17" fmla="*/ 1363851 w 1363851"/>
              <a:gd name="connsiteY17" fmla="*/ 1318466 h 1752418"/>
              <a:gd name="connsiteX18" fmla="*/ 1332855 w 1363851"/>
              <a:gd name="connsiteY18" fmla="*/ 1488947 h 1752418"/>
              <a:gd name="connsiteX19" fmla="*/ 1317356 w 1363851"/>
              <a:gd name="connsiteY19" fmla="*/ 1566439 h 1752418"/>
              <a:gd name="connsiteX20" fmla="*/ 1301858 w 1363851"/>
              <a:gd name="connsiteY20" fmla="*/ 1612933 h 1752418"/>
              <a:gd name="connsiteX21" fmla="*/ 1270861 w 1363851"/>
              <a:gd name="connsiteY21" fmla="*/ 1736920 h 1752418"/>
              <a:gd name="connsiteX22" fmla="*/ 1177872 w 1363851"/>
              <a:gd name="connsiteY22" fmla="*/ 1752418 h 1752418"/>
              <a:gd name="connsiteX23" fmla="*/ 914400 w 1363851"/>
              <a:gd name="connsiteY23" fmla="*/ 1566439 h 1752418"/>
              <a:gd name="connsiteX24" fmla="*/ 852407 w 1363851"/>
              <a:gd name="connsiteY24" fmla="*/ 1504445 h 1752418"/>
              <a:gd name="connsiteX25" fmla="*/ 821411 w 1363851"/>
              <a:gd name="connsiteY25" fmla="*/ 1457950 h 1752418"/>
              <a:gd name="connsiteX26" fmla="*/ 743919 w 1363851"/>
              <a:gd name="connsiteY26" fmla="*/ 1318466 h 1752418"/>
              <a:gd name="connsiteX27" fmla="*/ 712922 w 1363851"/>
              <a:gd name="connsiteY27" fmla="*/ 1240974 h 1752418"/>
              <a:gd name="connsiteX28" fmla="*/ 681926 w 1363851"/>
              <a:gd name="connsiteY28" fmla="*/ 1178981 h 1752418"/>
              <a:gd name="connsiteX29" fmla="*/ 604434 w 1363851"/>
              <a:gd name="connsiteY29" fmla="*/ 1008500 h 1752418"/>
              <a:gd name="connsiteX30" fmla="*/ 573438 w 1363851"/>
              <a:gd name="connsiteY30" fmla="*/ 946506 h 1752418"/>
              <a:gd name="connsiteX31" fmla="*/ 511444 w 1363851"/>
              <a:gd name="connsiteY31" fmla="*/ 915510 h 1752418"/>
              <a:gd name="connsiteX32" fmla="*/ 418455 w 1363851"/>
              <a:gd name="connsiteY32" fmla="*/ 853517 h 1752418"/>
              <a:gd name="connsiteX33" fmla="*/ 356461 w 1363851"/>
              <a:gd name="connsiteY33" fmla="*/ 822520 h 1752418"/>
              <a:gd name="connsiteX34" fmla="*/ 216977 w 1363851"/>
              <a:gd name="connsiteY34" fmla="*/ 698533 h 1752418"/>
              <a:gd name="connsiteX35" fmla="*/ 123987 w 1363851"/>
              <a:gd name="connsiteY35" fmla="*/ 512554 h 1752418"/>
              <a:gd name="connsiteX36" fmla="*/ 108488 w 1363851"/>
              <a:gd name="connsiteY36" fmla="*/ 388567 h 1752418"/>
              <a:gd name="connsiteX37" fmla="*/ 77492 w 1363851"/>
              <a:gd name="connsiteY37" fmla="*/ 295578 h 1752418"/>
              <a:gd name="connsiteX38" fmla="*/ 61994 w 1363851"/>
              <a:gd name="connsiteY38" fmla="*/ 140594 h 1752418"/>
              <a:gd name="connsiteX39" fmla="*/ 0 w 1363851"/>
              <a:gd name="connsiteY39" fmla="*/ 47605 h 17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3851" h="1752418">
                <a:moveTo>
                  <a:pt x="0" y="47605"/>
                </a:moveTo>
                <a:lnTo>
                  <a:pt x="0" y="47605"/>
                </a:lnTo>
                <a:cubicBezTo>
                  <a:pt x="41329" y="32107"/>
                  <a:pt x="80188" y="6585"/>
                  <a:pt x="123987" y="1110"/>
                </a:cubicBezTo>
                <a:cubicBezTo>
                  <a:pt x="165316" y="-4056"/>
                  <a:pt x="206832" y="10112"/>
                  <a:pt x="247973" y="16608"/>
                </a:cubicBezTo>
                <a:cubicBezTo>
                  <a:pt x="561093" y="66048"/>
                  <a:pt x="278683" y="33628"/>
                  <a:pt x="573438" y="63103"/>
                </a:cubicBezTo>
                <a:cubicBezTo>
                  <a:pt x="614767" y="73435"/>
                  <a:pt x="658100" y="77715"/>
                  <a:pt x="697424" y="94100"/>
                </a:cubicBezTo>
                <a:cubicBezTo>
                  <a:pt x="751581" y="116666"/>
                  <a:pt x="805543" y="195945"/>
                  <a:pt x="836909" y="233584"/>
                </a:cubicBezTo>
                <a:cubicBezTo>
                  <a:pt x="868771" y="313241"/>
                  <a:pt x="882527" y="353853"/>
                  <a:pt x="929899" y="435062"/>
                </a:cubicBezTo>
                <a:cubicBezTo>
                  <a:pt x="942914" y="457374"/>
                  <a:pt x="962066" y="475563"/>
                  <a:pt x="976394" y="497055"/>
                </a:cubicBezTo>
                <a:cubicBezTo>
                  <a:pt x="1015309" y="555429"/>
                  <a:pt x="1024345" y="577462"/>
                  <a:pt x="1053885" y="636540"/>
                </a:cubicBezTo>
                <a:cubicBezTo>
                  <a:pt x="1070033" y="709206"/>
                  <a:pt x="1073901" y="796041"/>
                  <a:pt x="1131377" y="853517"/>
                </a:cubicBezTo>
                <a:cubicBezTo>
                  <a:pt x="1147714" y="869854"/>
                  <a:pt x="1172706" y="874181"/>
                  <a:pt x="1193370" y="884513"/>
                </a:cubicBezTo>
                <a:cubicBezTo>
                  <a:pt x="1203702" y="910344"/>
                  <a:pt x="1213067" y="936582"/>
                  <a:pt x="1224366" y="962005"/>
                </a:cubicBezTo>
                <a:cubicBezTo>
                  <a:pt x="1233749" y="983117"/>
                  <a:pt x="1246782" y="1002547"/>
                  <a:pt x="1255363" y="1023998"/>
                </a:cubicBezTo>
                <a:cubicBezTo>
                  <a:pt x="1267498" y="1054334"/>
                  <a:pt x="1268236" y="1089802"/>
                  <a:pt x="1286360" y="1116988"/>
                </a:cubicBezTo>
                <a:cubicBezTo>
                  <a:pt x="1296692" y="1132486"/>
                  <a:pt x="1309026" y="1146823"/>
                  <a:pt x="1317356" y="1163483"/>
                </a:cubicBezTo>
                <a:cubicBezTo>
                  <a:pt x="1329745" y="1188261"/>
                  <a:pt x="1341730" y="1248790"/>
                  <a:pt x="1348353" y="1271971"/>
                </a:cubicBezTo>
                <a:cubicBezTo>
                  <a:pt x="1352841" y="1287679"/>
                  <a:pt x="1358685" y="1302968"/>
                  <a:pt x="1363851" y="1318466"/>
                </a:cubicBezTo>
                <a:cubicBezTo>
                  <a:pt x="1336989" y="1506506"/>
                  <a:pt x="1362083" y="1357424"/>
                  <a:pt x="1332855" y="1488947"/>
                </a:cubicBezTo>
                <a:cubicBezTo>
                  <a:pt x="1327141" y="1514662"/>
                  <a:pt x="1323745" y="1540883"/>
                  <a:pt x="1317356" y="1566439"/>
                </a:cubicBezTo>
                <a:cubicBezTo>
                  <a:pt x="1313394" y="1582288"/>
                  <a:pt x="1306156" y="1597172"/>
                  <a:pt x="1301858" y="1612933"/>
                </a:cubicBezTo>
                <a:cubicBezTo>
                  <a:pt x="1290649" y="1654033"/>
                  <a:pt x="1299163" y="1705080"/>
                  <a:pt x="1270861" y="1736920"/>
                </a:cubicBezTo>
                <a:cubicBezTo>
                  <a:pt x="1249984" y="1760407"/>
                  <a:pt x="1208868" y="1747252"/>
                  <a:pt x="1177872" y="1752418"/>
                </a:cubicBezTo>
                <a:cubicBezTo>
                  <a:pt x="1005610" y="1723708"/>
                  <a:pt x="1107101" y="1759140"/>
                  <a:pt x="914400" y="1566439"/>
                </a:cubicBezTo>
                <a:cubicBezTo>
                  <a:pt x="893735" y="1545774"/>
                  <a:pt x="868617" y="1528761"/>
                  <a:pt x="852407" y="1504445"/>
                </a:cubicBezTo>
                <a:cubicBezTo>
                  <a:pt x="842075" y="1488947"/>
                  <a:pt x="831283" y="1473745"/>
                  <a:pt x="821411" y="1457950"/>
                </a:cubicBezTo>
                <a:cubicBezTo>
                  <a:pt x="791317" y="1409800"/>
                  <a:pt x="766692" y="1369704"/>
                  <a:pt x="743919" y="1318466"/>
                </a:cubicBezTo>
                <a:cubicBezTo>
                  <a:pt x="732620" y="1293043"/>
                  <a:pt x="724221" y="1266397"/>
                  <a:pt x="712922" y="1240974"/>
                </a:cubicBezTo>
                <a:cubicBezTo>
                  <a:pt x="703539" y="1219862"/>
                  <a:pt x="690506" y="1200432"/>
                  <a:pt x="681926" y="1178981"/>
                </a:cubicBezTo>
                <a:cubicBezTo>
                  <a:pt x="599378" y="972611"/>
                  <a:pt x="706484" y="1192192"/>
                  <a:pt x="604434" y="1008500"/>
                </a:cubicBezTo>
                <a:cubicBezTo>
                  <a:pt x="593214" y="988304"/>
                  <a:pt x="589775" y="962843"/>
                  <a:pt x="573438" y="946506"/>
                </a:cubicBezTo>
                <a:cubicBezTo>
                  <a:pt x="557101" y="930169"/>
                  <a:pt x="531255" y="927397"/>
                  <a:pt x="511444" y="915510"/>
                </a:cubicBezTo>
                <a:cubicBezTo>
                  <a:pt x="479500" y="896344"/>
                  <a:pt x="450399" y="872684"/>
                  <a:pt x="418455" y="853517"/>
                </a:cubicBezTo>
                <a:cubicBezTo>
                  <a:pt x="398644" y="841630"/>
                  <a:pt x="376053" y="834765"/>
                  <a:pt x="356461" y="822520"/>
                </a:cubicBezTo>
                <a:cubicBezTo>
                  <a:pt x="310571" y="793838"/>
                  <a:pt x="248631" y="738101"/>
                  <a:pt x="216977" y="698533"/>
                </a:cubicBezTo>
                <a:cubicBezTo>
                  <a:pt x="175907" y="647195"/>
                  <a:pt x="148824" y="570507"/>
                  <a:pt x="123987" y="512554"/>
                </a:cubicBezTo>
                <a:cubicBezTo>
                  <a:pt x="118821" y="471225"/>
                  <a:pt x="117215" y="429293"/>
                  <a:pt x="108488" y="388567"/>
                </a:cubicBezTo>
                <a:cubicBezTo>
                  <a:pt x="101642" y="356619"/>
                  <a:pt x="83513" y="327691"/>
                  <a:pt x="77492" y="295578"/>
                </a:cubicBezTo>
                <a:cubicBezTo>
                  <a:pt x="67924" y="244548"/>
                  <a:pt x="69889" y="191909"/>
                  <a:pt x="61994" y="140594"/>
                </a:cubicBezTo>
                <a:cubicBezTo>
                  <a:pt x="43227" y="18613"/>
                  <a:pt x="10332" y="63103"/>
                  <a:pt x="0" y="47605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F60B35-361F-E251-E4DE-E900AA64E915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Narla et al. J Invest Dermatol (2018)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746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2B5C0-AB4F-14B8-8CD0-71E99B44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168DD70-57B2-66D3-35FD-B19AEA0D20A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cares about optimizing the objective function; AI can cheat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18EC3-4CD1-E00B-35EF-1085EF3E26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7" name="Picture 6" descr="A close-up of several blisters&#10;&#10;AI-generated content may be incorrect.">
            <a:extLst>
              <a:ext uri="{FF2B5EF4-FFF2-40B4-BE49-F238E27FC236}">
                <a16:creationId xmlns:a16="http://schemas.microsoft.com/office/drawing/2014/main" id="{C7A6B447-3B90-A31C-769C-409000557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644"/>
          <a:stretch/>
        </p:blipFill>
        <p:spPr>
          <a:xfrm>
            <a:off x="603247" y="850277"/>
            <a:ext cx="5492753" cy="550607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7FEF731-997E-0C2C-300B-E8EB6E62327F}"/>
              </a:ext>
            </a:extLst>
          </p:cNvPr>
          <p:cNvSpPr/>
          <p:nvPr/>
        </p:nvSpPr>
        <p:spPr>
          <a:xfrm>
            <a:off x="2060968" y="1521853"/>
            <a:ext cx="1288655" cy="2081460"/>
          </a:xfrm>
          <a:custGeom>
            <a:avLst/>
            <a:gdLst>
              <a:gd name="connsiteX0" fmla="*/ 962527 w 1288655"/>
              <a:gd name="connsiteY0" fmla="*/ 228600 h 2261937"/>
              <a:gd name="connsiteX1" fmla="*/ 962527 w 1288655"/>
              <a:gd name="connsiteY1" fmla="*/ 228600 h 2261937"/>
              <a:gd name="connsiteX2" fmla="*/ 625642 w 1288655"/>
              <a:gd name="connsiteY2" fmla="*/ 505326 h 2261937"/>
              <a:gd name="connsiteX3" fmla="*/ 517358 w 1288655"/>
              <a:gd name="connsiteY3" fmla="*/ 806116 h 2261937"/>
              <a:gd name="connsiteX4" fmla="*/ 457200 w 1288655"/>
              <a:gd name="connsiteY4" fmla="*/ 914400 h 2261937"/>
              <a:gd name="connsiteX5" fmla="*/ 276727 w 1288655"/>
              <a:gd name="connsiteY5" fmla="*/ 1130968 h 2261937"/>
              <a:gd name="connsiteX6" fmla="*/ 60158 w 1288655"/>
              <a:gd name="connsiteY6" fmla="*/ 1311442 h 2261937"/>
              <a:gd name="connsiteX7" fmla="*/ 24063 w 1288655"/>
              <a:gd name="connsiteY7" fmla="*/ 1431758 h 2261937"/>
              <a:gd name="connsiteX8" fmla="*/ 0 w 1288655"/>
              <a:gd name="connsiteY8" fmla="*/ 1720516 h 2261937"/>
              <a:gd name="connsiteX9" fmla="*/ 24063 w 1288655"/>
              <a:gd name="connsiteY9" fmla="*/ 2117558 h 2261937"/>
              <a:gd name="connsiteX10" fmla="*/ 84221 w 1288655"/>
              <a:gd name="connsiteY10" fmla="*/ 2213810 h 2261937"/>
              <a:gd name="connsiteX11" fmla="*/ 288758 w 1288655"/>
              <a:gd name="connsiteY11" fmla="*/ 2249905 h 2261937"/>
              <a:gd name="connsiteX12" fmla="*/ 348916 w 1288655"/>
              <a:gd name="connsiteY12" fmla="*/ 2261937 h 2261937"/>
              <a:gd name="connsiteX13" fmla="*/ 409074 w 1288655"/>
              <a:gd name="connsiteY13" fmla="*/ 1961147 h 2261937"/>
              <a:gd name="connsiteX14" fmla="*/ 469232 w 1288655"/>
              <a:gd name="connsiteY14" fmla="*/ 1900989 h 2261937"/>
              <a:gd name="connsiteX15" fmla="*/ 649706 w 1288655"/>
              <a:gd name="connsiteY15" fmla="*/ 1792705 h 2261937"/>
              <a:gd name="connsiteX16" fmla="*/ 733927 w 1288655"/>
              <a:gd name="connsiteY16" fmla="*/ 1720516 h 2261937"/>
              <a:gd name="connsiteX17" fmla="*/ 854242 w 1288655"/>
              <a:gd name="connsiteY17" fmla="*/ 1636295 h 2261937"/>
              <a:gd name="connsiteX18" fmla="*/ 926432 w 1288655"/>
              <a:gd name="connsiteY18" fmla="*/ 1383631 h 2261937"/>
              <a:gd name="connsiteX19" fmla="*/ 974558 w 1288655"/>
              <a:gd name="connsiteY19" fmla="*/ 1046747 h 2261937"/>
              <a:gd name="connsiteX20" fmla="*/ 1022685 w 1288655"/>
              <a:gd name="connsiteY20" fmla="*/ 962526 h 2261937"/>
              <a:gd name="connsiteX21" fmla="*/ 1130969 w 1288655"/>
              <a:gd name="connsiteY21" fmla="*/ 794084 h 2261937"/>
              <a:gd name="connsiteX22" fmla="*/ 1203158 w 1288655"/>
              <a:gd name="connsiteY22" fmla="*/ 673768 h 2261937"/>
              <a:gd name="connsiteX23" fmla="*/ 1227221 w 1288655"/>
              <a:gd name="connsiteY23" fmla="*/ 517358 h 2261937"/>
              <a:gd name="connsiteX24" fmla="*/ 1263316 w 1288655"/>
              <a:gd name="connsiteY24" fmla="*/ 433137 h 2261937"/>
              <a:gd name="connsiteX25" fmla="*/ 1287379 w 1288655"/>
              <a:gd name="connsiteY25" fmla="*/ 288758 h 2261937"/>
              <a:gd name="connsiteX26" fmla="*/ 1275348 w 1288655"/>
              <a:gd name="connsiteY26" fmla="*/ 204537 h 2261937"/>
              <a:gd name="connsiteX27" fmla="*/ 1215190 w 1288655"/>
              <a:gd name="connsiteY27" fmla="*/ 96252 h 2261937"/>
              <a:gd name="connsiteX28" fmla="*/ 1167063 w 1288655"/>
              <a:gd name="connsiteY28" fmla="*/ 24063 h 2261937"/>
              <a:gd name="connsiteX29" fmla="*/ 1118937 w 1288655"/>
              <a:gd name="connsiteY29" fmla="*/ 0 h 2261937"/>
              <a:gd name="connsiteX30" fmla="*/ 1034716 w 1288655"/>
              <a:gd name="connsiteY30" fmla="*/ 24063 h 2261937"/>
              <a:gd name="connsiteX31" fmla="*/ 914400 w 1288655"/>
              <a:gd name="connsiteY31" fmla="*/ 48126 h 2261937"/>
              <a:gd name="connsiteX32" fmla="*/ 866274 w 1288655"/>
              <a:gd name="connsiteY32" fmla="*/ 108284 h 2261937"/>
              <a:gd name="connsiteX33" fmla="*/ 830179 w 1288655"/>
              <a:gd name="connsiteY33" fmla="*/ 144379 h 2261937"/>
              <a:gd name="connsiteX34" fmla="*/ 818148 w 1288655"/>
              <a:gd name="connsiteY34" fmla="*/ 192505 h 2261937"/>
              <a:gd name="connsiteX35" fmla="*/ 890337 w 1288655"/>
              <a:gd name="connsiteY35" fmla="*/ 288758 h 2261937"/>
              <a:gd name="connsiteX36" fmla="*/ 914400 w 1288655"/>
              <a:gd name="connsiteY36" fmla="*/ 324852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88655" h="2261937">
                <a:moveTo>
                  <a:pt x="962527" y="228600"/>
                </a:moveTo>
                <a:lnTo>
                  <a:pt x="962527" y="228600"/>
                </a:lnTo>
                <a:cubicBezTo>
                  <a:pt x="804915" y="333675"/>
                  <a:pt x="747299" y="355044"/>
                  <a:pt x="625642" y="505326"/>
                </a:cubicBezTo>
                <a:cubicBezTo>
                  <a:pt x="553436" y="594522"/>
                  <a:pt x="572379" y="707078"/>
                  <a:pt x="517358" y="806116"/>
                </a:cubicBezTo>
                <a:cubicBezTo>
                  <a:pt x="497305" y="842211"/>
                  <a:pt x="479249" y="879489"/>
                  <a:pt x="457200" y="914400"/>
                </a:cubicBezTo>
                <a:cubicBezTo>
                  <a:pt x="407089" y="993743"/>
                  <a:pt x="351864" y="1072528"/>
                  <a:pt x="276727" y="1130968"/>
                </a:cubicBezTo>
                <a:cubicBezTo>
                  <a:pt x="32195" y="1321160"/>
                  <a:pt x="272984" y="1072014"/>
                  <a:pt x="60158" y="1311442"/>
                </a:cubicBezTo>
                <a:cubicBezTo>
                  <a:pt x="48126" y="1351547"/>
                  <a:pt x="32275" y="1390700"/>
                  <a:pt x="24063" y="1431758"/>
                </a:cubicBezTo>
                <a:cubicBezTo>
                  <a:pt x="16228" y="1470933"/>
                  <a:pt x="1221" y="1703418"/>
                  <a:pt x="0" y="1720516"/>
                </a:cubicBezTo>
                <a:cubicBezTo>
                  <a:pt x="8021" y="1852863"/>
                  <a:pt x="13628" y="1985379"/>
                  <a:pt x="24063" y="2117558"/>
                </a:cubicBezTo>
                <a:cubicBezTo>
                  <a:pt x="27676" y="2163317"/>
                  <a:pt x="31847" y="2198846"/>
                  <a:pt x="84221" y="2213810"/>
                </a:cubicBezTo>
                <a:cubicBezTo>
                  <a:pt x="150790" y="2232830"/>
                  <a:pt x="220642" y="2237520"/>
                  <a:pt x="288758" y="2249905"/>
                </a:cubicBezTo>
                <a:cubicBezTo>
                  <a:pt x="308878" y="2253563"/>
                  <a:pt x="328863" y="2257926"/>
                  <a:pt x="348916" y="2261937"/>
                </a:cubicBezTo>
                <a:cubicBezTo>
                  <a:pt x="358477" y="2185448"/>
                  <a:pt x="363838" y="2040310"/>
                  <a:pt x="409074" y="1961147"/>
                </a:cubicBezTo>
                <a:cubicBezTo>
                  <a:pt x="423144" y="1936525"/>
                  <a:pt x="447284" y="1918947"/>
                  <a:pt x="469232" y="1900989"/>
                </a:cubicBezTo>
                <a:cubicBezTo>
                  <a:pt x="546699" y="1837607"/>
                  <a:pt x="557658" y="1855988"/>
                  <a:pt x="649706" y="1792705"/>
                </a:cubicBezTo>
                <a:cubicBezTo>
                  <a:pt x="680175" y="1771758"/>
                  <a:pt x="704556" y="1742977"/>
                  <a:pt x="733927" y="1720516"/>
                </a:cubicBezTo>
                <a:cubicBezTo>
                  <a:pt x="772814" y="1690779"/>
                  <a:pt x="814137" y="1664369"/>
                  <a:pt x="854242" y="1636295"/>
                </a:cubicBezTo>
                <a:cubicBezTo>
                  <a:pt x="896249" y="1520776"/>
                  <a:pt x="910673" y="1501826"/>
                  <a:pt x="926432" y="1383631"/>
                </a:cubicBezTo>
                <a:cubicBezTo>
                  <a:pt x="935570" y="1315096"/>
                  <a:pt x="938418" y="1137097"/>
                  <a:pt x="974558" y="1046747"/>
                </a:cubicBezTo>
                <a:cubicBezTo>
                  <a:pt x="986567" y="1016726"/>
                  <a:pt x="1005666" y="990018"/>
                  <a:pt x="1022685" y="962526"/>
                </a:cubicBezTo>
                <a:cubicBezTo>
                  <a:pt x="1057818" y="905772"/>
                  <a:pt x="1095836" y="850838"/>
                  <a:pt x="1130969" y="794084"/>
                </a:cubicBezTo>
                <a:cubicBezTo>
                  <a:pt x="1250798" y="600513"/>
                  <a:pt x="1132301" y="780055"/>
                  <a:pt x="1203158" y="673768"/>
                </a:cubicBezTo>
                <a:cubicBezTo>
                  <a:pt x="1207861" y="631443"/>
                  <a:pt x="1210551" y="563201"/>
                  <a:pt x="1227221" y="517358"/>
                </a:cubicBezTo>
                <a:cubicBezTo>
                  <a:pt x="1237659" y="488654"/>
                  <a:pt x="1251284" y="461211"/>
                  <a:pt x="1263316" y="433137"/>
                </a:cubicBezTo>
                <a:cubicBezTo>
                  <a:pt x="1271337" y="385011"/>
                  <a:pt x="1294279" y="337058"/>
                  <a:pt x="1287379" y="288758"/>
                </a:cubicBezTo>
                <a:cubicBezTo>
                  <a:pt x="1283369" y="260684"/>
                  <a:pt x="1282809" y="231896"/>
                  <a:pt x="1275348" y="204537"/>
                </a:cubicBezTo>
                <a:cubicBezTo>
                  <a:pt x="1269166" y="181868"/>
                  <a:pt x="1223564" y="111325"/>
                  <a:pt x="1215190" y="96252"/>
                </a:cubicBezTo>
                <a:cubicBezTo>
                  <a:pt x="1197999" y="65308"/>
                  <a:pt x="1196255" y="43524"/>
                  <a:pt x="1167063" y="24063"/>
                </a:cubicBezTo>
                <a:cubicBezTo>
                  <a:pt x="1152140" y="14114"/>
                  <a:pt x="1134979" y="8021"/>
                  <a:pt x="1118937" y="0"/>
                </a:cubicBezTo>
                <a:cubicBezTo>
                  <a:pt x="1090863" y="8021"/>
                  <a:pt x="1063137" y="17376"/>
                  <a:pt x="1034716" y="24063"/>
                </a:cubicBezTo>
                <a:cubicBezTo>
                  <a:pt x="994904" y="33431"/>
                  <a:pt x="950982" y="29835"/>
                  <a:pt x="914400" y="48126"/>
                </a:cubicBezTo>
                <a:cubicBezTo>
                  <a:pt x="891431" y="59610"/>
                  <a:pt x="883184" y="88958"/>
                  <a:pt x="866274" y="108284"/>
                </a:cubicBezTo>
                <a:cubicBezTo>
                  <a:pt x="855069" y="121089"/>
                  <a:pt x="842211" y="132347"/>
                  <a:pt x="830179" y="144379"/>
                </a:cubicBezTo>
                <a:cubicBezTo>
                  <a:pt x="826169" y="160421"/>
                  <a:pt x="811788" y="177241"/>
                  <a:pt x="818148" y="192505"/>
                </a:cubicBezTo>
                <a:cubicBezTo>
                  <a:pt x="833573" y="229525"/>
                  <a:pt x="868090" y="255389"/>
                  <a:pt x="890337" y="288758"/>
                </a:cubicBezTo>
                <a:lnTo>
                  <a:pt x="914400" y="324852"/>
                </a:lnTo>
              </a:path>
            </a:pathLst>
          </a:cu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0628A7-A62F-0D9B-F4C2-F2E0FE1DAB7C}"/>
              </a:ext>
            </a:extLst>
          </p:cNvPr>
          <p:cNvSpPr/>
          <p:nvPr/>
        </p:nvSpPr>
        <p:spPr>
          <a:xfrm>
            <a:off x="4890323" y="1365442"/>
            <a:ext cx="1196281" cy="2177716"/>
          </a:xfrm>
          <a:custGeom>
            <a:avLst/>
            <a:gdLst>
              <a:gd name="connsiteX0" fmla="*/ 1026038 w 1196281"/>
              <a:gd name="connsiteY0" fmla="*/ 0 h 2177716"/>
              <a:gd name="connsiteX1" fmla="*/ 1026038 w 1196281"/>
              <a:gd name="connsiteY1" fmla="*/ 0 h 2177716"/>
              <a:gd name="connsiteX2" fmla="*/ 893690 w 1196281"/>
              <a:gd name="connsiteY2" fmla="*/ 24063 h 2177716"/>
              <a:gd name="connsiteX3" fmla="*/ 677122 w 1196281"/>
              <a:gd name="connsiteY3" fmla="*/ 180474 h 2177716"/>
              <a:gd name="connsiteX4" fmla="*/ 653059 w 1196281"/>
              <a:gd name="connsiteY4" fmla="*/ 228600 h 2177716"/>
              <a:gd name="connsiteX5" fmla="*/ 508680 w 1196281"/>
              <a:gd name="connsiteY5" fmla="*/ 421106 h 2177716"/>
              <a:gd name="connsiteX6" fmla="*/ 520712 w 1196281"/>
              <a:gd name="connsiteY6" fmla="*/ 517358 h 2177716"/>
              <a:gd name="connsiteX7" fmla="*/ 544775 w 1196281"/>
              <a:gd name="connsiteY7" fmla="*/ 577516 h 2177716"/>
              <a:gd name="connsiteX8" fmla="*/ 568838 w 1196281"/>
              <a:gd name="connsiteY8" fmla="*/ 649706 h 2177716"/>
              <a:gd name="connsiteX9" fmla="*/ 544775 w 1196281"/>
              <a:gd name="connsiteY9" fmla="*/ 1082842 h 2177716"/>
              <a:gd name="connsiteX10" fmla="*/ 412427 w 1196281"/>
              <a:gd name="connsiteY10" fmla="*/ 1155032 h 2177716"/>
              <a:gd name="connsiteX11" fmla="*/ 316175 w 1196281"/>
              <a:gd name="connsiteY11" fmla="*/ 1215190 h 2177716"/>
              <a:gd name="connsiteX12" fmla="*/ 195859 w 1196281"/>
              <a:gd name="connsiteY12" fmla="*/ 1323474 h 2177716"/>
              <a:gd name="connsiteX13" fmla="*/ 159764 w 1196281"/>
              <a:gd name="connsiteY13" fmla="*/ 1347537 h 2177716"/>
              <a:gd name="connsiteX14" fmla="*/ 15385 w 1196281"/>
              <a:gd name="connsiteY14" fmla="*/ 1479885 h 2177716"/>
              <a:gd name="connsiteX15" fmla="*/ 27417 w 1196281"/>
              <a:gd name="connsiteY15" fmla="*/ 1708485 h 2177716"/>
              <a:gd name="connsiteX16" fmla="*/ 63512 w 1196281"/>
              <a:gd name="connsiteY16" fmla="*/ 1756611 h 2177716"/>
              <a:gd name="connsiteX17" fmla="*/ 75543 w 1196281"/>
              <a:gd name="connsiteY17" fmla="*/ 1816769 h 2177716"/>
              <a:gd name="connsiteX18" fmla="*/ 87575 w 1196281"/>
              <a:gd name="connsiteY18" fmla="*/ 1888958 h 2177716"/>
              <a:gd name="connsiteX19" fmla="*/ 99606 w 1196281"/>
              <a:gd name="connsiteY19" fmla="*/ 1937085 h 2177716"/>
              <a:gd name="connsiteX20" fmla="*/ 159764 w 1196281"/>
              <a:gd name="connsiteY20" fmla="*/ 1973179 h 2177716"/>
              <a:gd name="connsiteX21" fmla="*/ 340238 w 1196281"/>
              <a:gd name="connsiteY21" fmla="*/ 2057400 h 2177716"/>
              <a:gd name="connsiteX22" fmla="*/ 448522 w 1196281"/>
              <a:gd name="connsiteY22" fmla="*/ 2105527 h 2177716"/>
              <a:gd name="connsiteX23" fmla="*/ 496648 w 1196281"/>
              <a:gd name="connsiteY23" fmla="*/ 2129590 h 2177716"/>
              <a:gd name="connsiteX24" fmla="*/ 568838 w 1196281"/>
              <a:gd name="connsiteY24" fmla="*/ 2177716 h 2177716"/>
              <a:gd name="connsiteX25" fmla="*/ 821501 w 1196281"/>
              <a:gd name="connsiteY25" fmla="*/ 2153653 h 2177716"/>
              <a:gd name="connsiteX26" fmla="*/ 857596 w 1196281"/>
              <a:gd name="connsiteY26" fmla="*/ 2117558 h 2177716"/>
              <a:gd name="connsiteX27" fmla="*/ 905722 w 1196281"/>
              <a:gd name="connsiteY27" fmla="*/ 2009274 h 2177716"/>
              <a:gd name="connsiteX28" fmla="*/ 953848 w 1196281"/>
              <a:gd name="connsiteY28" fmla="*/ 1949116 h 2177716"/>
              <a:gd name="connsiteX29" fmla="*/ 989943 w 1196281"/>
              <a:gd name="connsiteY29" fmla="*/ 1876927 h 2177716"/>
              <a:gd name="connsiteX30" fmla="*/ 1026038 w 1196281"/>
              <a:gd name="connsiteY30" fmla="*/ 1816769 h 2177716"/>
              <a:gd name="connsiteX31" fmla="*/ 1038069 w 1196281"/>
              <a:gd name="connsiteY31" fmla="*/ 1732548 h 2177716"/>
              <a:gd name="connsiteX32" fmla="*/ 1050101 w 1196281"/>
              <a:gd name="connsiteY32" fmla="*/ 1540042 h 2177716"/>
              <a:gd name="connsiteX33" fmla="*/ 1074164 w 1196281"/>
              <a:gd name="connsiteY33" fmla="*/ 1479885 h 2177716"/>
              <a:gd name="connsiteX34" fmla="*/ 1086196 w 1196281"/>
              <a:gd name="connsiteY34" fmla="*/ 1431758 h 2177716"/>
              <a:gd name="connsiteX35" fmla="*/ 1098227 w 1196281"/>
              <a:gd name="connsiteY35" fmla="*/ 1130969 h 2177716"/>
              <a:gd name="connsiteX36" fmla="*/ 1110259 w 1196281"/>
              <a:gd name="connsiteY36" fmla="*/ 1082842 h 2177716"/>
              <a:gd name="connsiteX37" fmla="*/ 1134322 w 1196281"/>
              <a:gd name="connsiteY37" fmla="*/ 938463 h 2177716"/>
              <a:gd name="connsiteX38" fmla="*/ 1146354 w 1196281"/>
              <a:gd name="connsiteY38" fmla="*/ 902369 h 2177716"/>
              <a:gd name="connsiteX39" fmla="*/ 1158385 w 1196281"/>
              <a:gd name="connsiteY39" fmla="*/ 709863 h 2177716"/>
              <a:gd name="connsiteX40" fmla="*/ 1170417 w 1196281"/>
              <a:gd name="connsiteY40" fmla="*/ 673769 h 2177716"/>
              <a:gd name="connsiteX41" fmla="*/ 1182448 w 1196281"/>
              <a:gd name="connsiteY41" fmla="*/ 601579 h 2177716"/>
              <a:gd name="connsiteX42" fmla="*/ 1170417 w 1196281"/>
              <a:gd name="connsiteY42" fmla="*/ 156411 h 2177716"/>
              <a:gd name="connsiteX43" fmla="*/ 1086196 w 1196281"/>
              <a:gd name="connsiteY43" fmla="*/ 48127 h 2177716"/>
              <a:gd name="connsiteX44" fmla="*/ 1026038 w 1196281"/>
              <a:gd name="connsiteY44" fmla="*/ 0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6281" h="2177716">
                <a:moveTo>
                  <a:pt x="1026038" y="0"/>
                </a:moveTo>
                <a:lnTo>
                  <a:pt x="1026038" y="0"/>
                </a:lnTo>
                <a:cubicBezTo>
                  <a:pt x="981922" y="8021"/>
                  <a:pt x="935080" y="6817"/>
                  <a:pt x="893690" y="24063"/>
                </a:cubicBezTo>
                <a:cubicBezTo>
                  <a:pt x="827833" y="51504"/>
                  <a:pt x="727432" y="115790"/>
                  <a:pt x="677122" y="180474"/>
                </a:cubicBezTo>
                <a:cubicBezTo>
                  <a:pt x="666111" y="194631"/>
                  <a:pt x="663344" y="213907"/>
                  <a:pt x="653059" y="228600"/>
                </a:cubicBezTo>
                <a:cubicBezTo>
                  <a:pt x="607061" y="294311"/>
                  <a:pt x="508680" y="421106"/>
                  <a:pt x="508680" y="421106"/>
                </a:cubicBezTo>
                <a:cubicBezTo>
                  <a:pt x="512691" y="453190"/>
                  <a:pt x="513441" y="485852"/>
                  <a:pt x="520712" y="517358"/>
                </a:cubicBezTo>
                <a:cubicBezTo>
                  <a:pt x="525568" y="538402"/>
                  <a:pt x="537394" y="557219"/>
                  <a:pt x="544775" y="577516"/>
                </a:cubicBezTo>
                <a:cubicBezTo>
                  <a:pt x="553443" y="601354"/>
                  <a:pt x="560817" y="625643"/>
                  <a:pt x="568838" y="649706"/>
                </a:cubicBezTo>
                <a:cubicBezTo>
                  <a:pt x="560817" y="794085"/>
                  <a:pt x="665090" y="1002630"/>
                  <a:pt x="544775" y="1082842"/>
                </a:cubicBezTo>
                <a:cubicBezTo>
                  <a:pt x="452427" y="1144409"/>
                  <a:pt x="587119" y="1056768"/>
                  <a:pt x="412427" y="1155032"/>
                </a:cubicBezTo>
                <a:cubicBezTo>
                  <a:pt x="379451" y="1173581"/>
                  <a:pt x="346963" y="1193199"/>
                  <a:pt x="316175" y="1215190"/>
                </a:cubicBezTo>
                <a:cubicBezTo>
                  <a:pt x="204202" y="1295171"/>
                  <a:pt x="282324" y="1249361"/>
                  <a:pt x="195859" y="1323474"/>
                </a:cubicBezTo>
                <a:cubicBezTo>
                  <a:pt x="184880" y="1332885"/>
                  <a:pt x="170572" y="1337930"/>
                  <a:pt x="159764" y="1347537"/>
                </a:cubicBezTo>
                <a:cubicBezTo>
                  <a:pt x="-123231" y="1599090"/>
                  <a:pt x="287368" y="1253234"/>
                  <a:pt x="15385" y="1479885"/>
                </a:cubicBezTo>
                <a:cubicBezTo>
                  <a:pt x="-3927" y="1576447"/>
                  <a:pt x="-10195" y="1573083"/>
                  <a:pt x="27417" y="1708485"/>
                </a:cubicBezTo>
                <a:cubicBezTo>
                  <a:pt x="32784" y="1727806"/>
                  <a:pt x="51480" y="1740569"/>
                  <a:pt x="63512" y="1756611"/>
                </a:cubicBezTo>
                <a:cubicBezTo>
                  <a:pt x="67522" y="1776664"/>
                  <a:pt x="71885" y="1796649"/>
                  <a:pt x="75543" y="1816769"/>
                </a:cubicBezTo>
                <a:cubicBezTo>
                  <a:pt x="79907" y="1840770"/>
                  <a:pt x="82791" y="1865037"/>
                  <a:pt x="87575" y="1888958"/>
                </a:cubicBezTo>
                <a:cubicBezTo>
                  <a:pt x="90818" y="1905173"/>
                  <a:pt x="88845" y="1924530"/>
                  <a:pt x="99606" y="1937085"/>
                </a:cubicBezTo>
                <a:cubicBezTo>
                  <a:pt x="114825" y="1954840"/>
                  <a:pt x="138848" y="1962721"/>
                  <a:pt x="159764" y="1973179"/>
                </a:cubicBezTo>
                <a:cubicBezTo>
                  <a:pt x="219142" y="2002868"/>
                  <a:pt x="279889" y="2029740"/>
                  <a:pt x="340238" y="2057400"/>
                </a:cubicBezTo>
                <a:cubicBezTo>
                  <a:pt x="376145" y="2073858"/>
                  <a:pt x="413193" y="2087862"/>
                  <a:pt x="448522" y="2105527"/>
                </a:cubicBezTo>
                <a:cubicBezTo>
                  <a:pt x="464564" y="2113548"/>
                  <a:pt x="482053" y="2119165"/>
                  <a:pt x="496648" y="2129590"/>
                </a:cubicBezTo>
                <a:cubicBezTo>
                  <a:pt x="575506" y="2185917"/>
                  <a:pt x="491411" y="2151909"/>
                  <a:pt x="568838" y="2177716"/>
                </a:cubicBezTo>
                <a:cubicBezTo>
                  <a:pt x="653059" y="2169695"/>
                  <a:pt x="738677" y="2170908"/>
                  <a:pt x="821501" y="2153653"/>
                </a:cubicBezTo>
                <a:cubicBezTo>
                  <a:pt x="838159" y="2150183"/>
                  <a:pt x="846703" y="2130630"/>
                  <a:pt x="857596" y="2117558"/>
                </a:cubicBezTo>
                <a:cubicBezTo>
                  <a:pt x="907737" y="2057388"/>
                  <a:pt x="856022" y="2100391"/>
                  <a:pt x="905722" y="2009274"/>
                </a:cubicBezTo>
                <a:cubicBezTo>
                  <a:pt x="918019" y="1986730"/>
                  <a:pt x="940061" y="1970781"/>
                  <a:pt x="953848" y="1949116"/>
                </a:cubicBezTo>
                <a:cubicBezTo>
                  <a:pt x="968292" y="1926419"/>
                  <a:pt x="977060" y="1900545"/>
                  <a:pt x="989943" y="1876927"/>
                </a:cubicBezTo>
                <a:cubicBezTo>
                  <a:pt x="1001141" y="1856397"/>
                  <a:pt x="1014006" y="1836822"/>
                  <a:pt x="1026038" y="1816769"/>
                </a:cubicBezTo>
                <a:cubicBezTo>
                  <a:pt x="1030048" y="1788695"/>
                  <a:pt x="1035612" y="1760800"/>
                  <a:pt x="1038069" y="1732548"/>
                </a:cubicBezTo>
                <a:cubicBezTo>
                  <a:pt x="1043639" y="1668496"/>
                  <a:pt x="1041008" y="1603690"/>
                  <a:pt x="1050101" y="1540042"/>
                </a:cubicBezTo>
                <a:cubicBezTo>
                  <a:pt x="1053155" y="1518662"/>
                  <a:pt x="1067334" y="1500374"/>
                  <a:pt x="1074164" y="1479885"/>
                </a:cubicBezTo>
                <a:cubicBezTo>
                  <a:pt x="1079393" y="1464198"/>
                  <a:pt x="1082185" y="1447800"/>
                  <a:pt x="1086196" y="1431758"/>
                </a:cubicBezTo>
                <a:cubicBezTo>
                  <a:pt x="1090206" y="1331495"/>
                  <a:pt x="1091323" y="1231074"/>
                  <a:pt x="1098227" y="1130969"/>
                </a:cubicBezTo>
                <a:cubicBezTo>
                  <a:pt x="1099365" y="1114472"/>
                  <a:pt x="1107301" y="1099111"/>
                  <a:pt x="1110259" y="1082842"/>
                </a:cubicBezTo>
                <a:cubicBezTo>
                  <a:pt x="1123842" y="1008133"/>
                  <a:pt x="1117694" y="1004971"/>
                  <a:pt x="1134322" y="938463"/>
                </a:cubicBezTo>
                <a:cubicBezTo>
                  <a:pt x="1137398" y="926159"/>
                  <a:pt x="1142343" y="914400"/>
                  <a:pt x="1146354" y="902369"/>
                </a:cubicBezTo>
                <a:cubicBezTo>
                  <a:pt x="1150364" y="838200"/>
                  <a:pt x="1151654" y="773804"/>
                  <a:pt x="1158385" y="709863"/>
                </a:cubicBezTo>
                <a:cubicBezTo>
                  <a:pt x="1159713" y="697250"/>
                  <a:pt x="1167666" y="686149"/>
                  <a:pt x="1170417" y="673769"/>
                </a:cubicBezTo>
                <a:cubicBezTo>
                  <a:pt x="1175709" y="649955"/>
                  <a:pt x="1178438" y="625642"/>
                  <a:pt x="1182448" y="601579"/>
                </a:cubicBezTo>
                <a:cubicBezTo>
                  <a:pt x="1195907" y="426614"/>
                  <a:pt x="1209870" y="353673"/>
                  <a:pt x="1170417" y="156411"/>
                </a:cubicBezTo>
                <a:cubicBezTo>
                  <a:pt x="1165051" y="129581"/>
                  <a:pt x="1112030" y="69655"/>
                  <a:pt x="1086196" y="48127"/>
                </a:cubicBezTo>
                <a:cubicBezTo>
                  <a:pt x="1043427" y="12486"/>
                  <a:pt x="1036064" y="8021"/>
                  <a:pt x="1026038" y="0"/>
                </a:cubicBezTo>
                <a:close/>
              </a:path>
            </a:pathLst>
          </a:cu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E280ED-77EC-D25E-B5DE-085740E48A2D}"/>
              </a:ext>
            </a:extLst>
          </p:cNvPr>
          <p:cNvSpPr/>
          <p:nvPr/>
        </p:nvSpPr>
        <p:spPr>
          <a:xfrm>
            <a:off x="818234" y="5411104"/>
            <a:ext cx="2526224" cy="869544"/>
          </a:xfrm>
          <a:custGeom>
            <a:avLst/>
            <a:gdLst>
              <a:gd name="connsiteX0" fmla="*/ 2340244 w 2526224"/>
              <a:gd name="connsiteY0" fmla="*/ 125626 h 869544"/>
              <a:gd name="connsiteX1" fmla="*/ 2340244 w 2526224"/>
              <a:gd name="connsiteY1" fmla="*/ 125626 h 869544"/>
              <a:gd name="connsiteX2" fmla="*/ 1952787 w 2526224"/>
              <a:gd name="connsiteY2" fmla="*/ 1639 h 869544"/>
              <a:gd name="connsiteX3" fmla="*/ 1596326 w 2526224"/>
              <a:gd name="connsiteY3" fmla="*/ 172120 h 869544"/>
              <a:gd name="connsiteX4" fmla="*/ 1518834 w 2526224"/>
              <a:gd name="connsiteY4" fmla="*/ 203117 h 869544"/>
              <a:gd name="connsiteX5" fmla="*/ 1162373 w 2526224"/>
              <a:gd name="connsiteY5" fmla="*/ 187619 h 869544"/>
              <a:gd name="connsiteX6" fmla="*/ 914400 w 2526224"/>
              <a:gd name="connsiteY6" fmla="*/ 156622 h 869544"/>
              <a:gd name="connsiteX7" fmla="*/ 619932 w 2526224"/>
              <a:gd name="connsiteY7" fmla="*/ 187619 h 869544"/>
              <a:gd name="connsiteX8" fmla="*/ 449451 w 2526224"/>
              <a:gd name="connsiteY8" fmla="*/ 218615 h 869544"/>
              <a:gd name="connsiteX9" fmla="*/ 294468 w 2526224"/>
              <a:gd name="connsiteY9" fmla="*/ 265110 h 869544"/>
              <a:gd name="connsiteX10" fmla="*/ 247973 w 2526224"/>
              <a:gd name="connsiteY10" fmla="*/ 311605 h 869544"/>
              <a:gd name="connsiteX11" fmla="*/ 154983 w 2526224"/>
              <a:gd name="connsiteY11" fmla="*/ 327104 h 869544"/>
              <a:gd name="connsiteX12" fmla="*/ 77492 w 2526224"/>
              <a:gd name="connsiteY12" fmla="*/ 342602 h 869544"/>
              <a:gd name="connsiteX13" fmla="*/ 61993 w 2526224"/>
              <a:gd name="connsiteY13" fmla="*/ 404595 h 869544"/>
              <a:gd name="connsiteX14" fmla="*/ 0 w 2526224"/>
              <a:gd name="connsiteY14" fmla="*/ 699063 h 869544"/>
              <a:gd name="connsiteX15" fmla="*/ 46495 w 2526224"/>
              <a:gd name="connsiteY15" fmla="*/ 792053 h 869544"/>
              <a:gd name="connsiteX16" fmla="*/ 30997 w 2526224"/>
              <a:gd name="connsiteY16" fmla="*/ 838548 h 869544"/>
              <a:gd name="connsiteX17" fmla="*/ 216976 w 2526224"/>
              <a:gd name="connsiteY17" fmla="*/ 869544 h 869544"/>
              <a:gd name="connsiteX18" fmla="*/ 759417 w 2526224"/>
              <a:gd name="connsiteY18" fmla="*/ 854046 h 869544"/>
              <a:gd name="connsiteX19" fmla="*/ 914400 w 2526224"/>
              <a:gd name="connsiteY19" fmla="*/ 838548 h 869544"/>
              <a:gd name="connsiteX20" fmla="*/ 1022888 w 2526224"/>
              <a:gd name="connsiteY20" fmla="*/ 823049 h 869544"/>
              <a:gd name="connsiteX21" fmla="*/ 2262753 w 2526224"/>
              <a:gd name="connsiteY21" fmla="*/ 807551 h 869544"/>
              <a:gd name="connsiteX22" fmla="*/ 2386739 w 2526224"/>
              <a:gd name="connsiteY22" fmla="*/ 761056 h 869544"/>
              <a:gd name="connsiteX23" fmla="*/ 2448732 w 2526224"/>
              <a:gd name="connsiteY23" fmla="*/ 730059 h 869544"/>
              <a:gd name="connsiteX24" fmla="*/ 2526224 w 2526224"/>
              <a:gd name="connsiteY24" fmla="*/ 637070 h 869544"/>
              <a:gd name="connsiteX25" fmla="*/ 2495227 w 2526224"/>
              <a:gd name="connsiteY25" fmla="*/ 497585 h 869544"/>
              <a:gd name="connsiteX26" fmla="*/ 2464231 w 2526224"/>
              <a:gd name="connsiteY26" fmla="*/ 404595 h 869544"/>
              <a:gd name="connsiteX27" fmla="*/ 2448732 w 2526224"/>
              <a:gd name="connsiteY27" fmla="*/ 342602 h 869544"/>
              <a:gd name="connsiteX28" fmla="*/ 2433234 w 2526224"/>
              <a:gd name="connsiteY28" fmla="*/ 265110 h 869544"/>
              <a:gd name="connsiteX29" fmla="*/ 2386739 w 2526224"/>
              <a:gd name="connsiteY29" fmla="*/ 218615 h 869544"/>
              <a:gd name="connsiteX30" fmla="*/ 2340244 w 2526224"/>
              <a:gd name="connsiteY30" fmla="*/ 125626 h 8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26224" h="869544">
                <a:moveTo>
                  <a:pt x="2340244" y="125626"/>
                </a:moveTo>
                <a:lnTo>
                  <a:pt x="2340244" y="125626"/>
                </a:lnTo>
                <a:cubicBezTo>
                  <a:pt x="2264822" y="93302"/>
                  <a:pt x="2057814" y="-14519"/>
                  <a:pt x="1952787" y="1639"/>
                </a:cubicBezTo>
                <a:cubicBezTo>
                  <a:pt x="1777764" y="28566"/>
                  <a:pt x="1731114" y="99542"/>
                  <a:pt x="1596326" y="172120"/>
                </a:cubicBezTo>
                <a:cubicBezTo>
                  <a:pt x="1571831" y="185310"/>
                  <a:pt x="1544665" y="192785"/>
                  <a:pt x="1518834" y="203117"/>
                </a:cubicBezTo>
                <a:cubicBezTo>
                  <a:pt x="1400014" y="197951"/>
                  <a:pt x="1280955" y="196741"/>
                  <a:pt x="1162373" y="187619"/>
                </a:cubicBezTo>
                <a:cubicBezTo>
                  <a:pt x="1079317" y="181230"/>
                  <a:pt x="997701" y="156622"/>
                  <a:pt x="914400" y="156622"/>
                </a:cubicBezTo>
                <a:cubicBezTo>
                  <a:pt x="815702" y="156622"/>
                  <a:pt x="717927" y="175860"/>
                  <a:pt x="619932" y="187619"/>
                </a:cubicBezTo>
                <a:cubicBezTo>
                  <a:pt x="597544" y="190306"/>
                  <a:pt x="476791" y="211324"/>
                  <a:pt x="449451" y="218615"/>
                </a:cubicBezTo>
                <a:cubicBezTo>
                  <a:pt x="397336" y="232512"/>
                  <a:pt x="346129" y="249612"/>
                  <a:pt x="294468" y="265110"/>
                </a:cubicBezTo>
                <a:cubicBezTo>
                  <a:pt x="278970" y="280608"/>
                  <a:pt x="268002" y="302703"/>
                  <a:pt x="247973" y="311605"/>
                </a:cubicBezTo>
                <a:cubicBezTo>
                  <a:pt x="219257" y="324368"/>
                  <a:pt x="185900" y="321483"/>
                  <a:pt x="154983" y="327104"/>
                </a:cubicBezTo>
                <a:cubicBezTo>
                  <a:pt x="129066" y="331816"/>
                  <a:pt x="103322" y="337436"/>
                  <a:pt x="77492" y="342602"/>
                </a:cubicBezTo>
                <a:cubicBezTo>
                  <a:pt x="72326" y="363266"/>
                  <a:pt x="66518" y="383781"/>
                  <a:pt x="61993" y="404595"/>
                </a:cubicBezTo>
                <a:cubicBezTo>
                  <a:pt x="40685" y="502613"/>
                  <a:pt x="0" y="699063"/>
                  <a:pt x="0" y="699063"/>
                </a:cubicBezTo>
                <a:cubicBezTo>
                  <a:pt x="15498" y="730060"/>
                  <a:pt x="38977" y="758223"/>
                  <a:pt x="46495" y="792053"/>
                </a:cubicBezTo>
                <a:cubicBezTo>
                  <a:pt x="50039" y="808001"/>
                  <a:pt x="16125" y="831788"/>
                  <a:pt x="30997" y="838548"/>
                </a:cubicBezTo>
                <a:cubicBezTo>
                  <a:pt x="88212" y="864555"/>
                  <a:pt x="154983" y="859212"/>
                  <a:pt x="216976" y="869544"/>
                </a:cubicBezTo>
                <a:lnTo>
                  <a:pt x="759417" y="854046"/>
                </a:lnTo>
                <a:cubicBezTo>
                  <a:pt x="811284" y="851741"/>
                  <a:pt x="862837" y="844614"/>
                  <a:pt x="914400" y="838548"/>
                </a:cubicBezTo>
                <a:cubicBezTo>
                  <a:pt x="950680" y="834280"/>
                  <a:pt x="986368" y="823889"/>
                  <a:pt x="1022888" y="823049"/>
                </a:cubicBezTo>
                <a:cubicBezTo>
                  <a:pt x="1436099" y="813550"/>
                  <a:pt x="1849465" y="812717"/>
                  <a:pt x="2262753" y="807551"/>
                </a:cubicBezTo>
                <a:cubicBezTo>
                  <a:pt x="2313879" y="790509"/>
                  <a:pt x="2331139" y="785768"/>
                  <a:pt x="2386739" y="761056"/>
                </a:cubicBezTo>
                <a:cubicBezTo>
                  <a:pt x="2407851" y="751673"/>
                  <a:pt x="2429932" y="743488"/>
                  <a:pt x="2448732" y="730059"/>
                </a:cubicBezTo>
                <a:cubicBezTo>
                  <a:pt x="2486702" y="702937"/>
                  <a:pt x="2501507" y="674145"/>
                  <a:pt x="2526224" y="637070"/>
                </a:cubicBezTo>
                <a:cubicBezTo>
                  <a:pt x="2481883" y="504043"/>
                  <a:pt x="2549779" y="715794"/>
                  <a:pt x="2495227" y="497585"/>
                </a:cubicBezTo>
                <a:cubicBezTo>
                  <a:pt x="2487303" y="465887"/>
                  <a:pt x="2473620" y="435890"/>
                  <a:pt x="2464231" y="404595"/>
                </a:cubicBezTo>
                <a:cubicBezTo>
                  <a:pt x="2458110" y="384193"/>
                  <a:pt x="2453353" y="363395"/>
                  <a:pt x="2448732" y="342602"/>
                </a:cubicBezTo>
                <a:cubicBezTo>
                  <a:pt x="2443018" y="316887"/>
                  <a:pt x="2445015" y="288671"/>
                  <a:pt x="2433234" y="265110"/>
                </a:cubicBezTo>
                <a:cubicBezTo>
                  <a:pt x="2423432" y="245506"/>
                  <a:pt x="2402237" y="234113"/>
                  <a:pt x="2386739" y="218615"/>
                </a:cubicBezTo>
                <a:cubicBezTo>
                  <a:pt x="2368976" y="129796"/>
                  <a:pt x="2347993" y="141124"/>
                  <a:pt x="2340244" y="125626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B2E9FE-DF1E-1FEC-925E-C8DAB1FD7500}"/>
              </a:ext>
            </a:extLst>
          </p:cNvPr>
          <p:cNvSpPr/>
          <p:nvPr/>
        </p:nvSpPr>
        <p:spPr>
          <a:xfrm>
            <a:off x="4739305" y="3613830"/>
            <a:ext cx="1363851" cy="1752418"/>
          </a:xfrm>
          <a:custGeom>
            <a:avLst/>
            <a:gdLst>
              <a:gd name="connsiteX0" fmla="*/ 0 w 1363851"/>
              <a:gd name="connsiteY0" fmla="*/ 47605 h 1752418"/>
              <a:gd name="connsiteX1" fmla="*/ 0 w 1363851"/>
              <a:gd name="connsiteY1" fmla="*/ 47605 h 1752418"/>
              <a:gd name="connsiteX2" fmla="*/ 123987 w 1363851"/>
              <a:gd name="connsiteY2" fmla="*/ 1110 h 1752418"/>
              <a:gd name="connsiteX3" fmla="*/ 247973 w 1363851"/>
              <a:gd name="connsiteY3" fmla="*/ 16608 h 1752418"/>
              <a:gd name="connsiteX4" fmla="*/ 573438 w 1363851"/>
              <a:gd name="connsiteY4" fmla="*/ 63103 h 1752418"/>
              <a:gd name="connsiteX5" fmla="*/ 697424 w 1363851"/>
              <a:gd name="connsiteY5" fmla="*/ 94100 h 1752418"/>
              <a:gd name="connsiteX6" fmla="*/ 836909 w 1363851"/>
              <a:gd name="connsiteY6" fmla="*/ 233584 h 1752418"/>
              <a:gd name="connsiteX7" fmla="*/ 929899 w 1363851"/>
              <a:gd name="connsiteY7" fmla="*/ 435062 h 1752418"/>
              <a:gd name="connsiteX8" fmla="*/ 976394 w 1363851"/>
              <a:gd name="connsiteY8" fmla="*/ 497055 h 1752418"/>
              <a:gd name="connsiteX9" fmla="*/ 1053885 w 1363851"/>
              <a:gd name="connsiteY9" fmla="*/ 636540 h 1752418"/>
              <a:gd name="connsiteX10" fmla="*/ 1131377 w 1363851"/>
              <a:gd name="connsiteY10" fmla="*/ 853517 h 1752418"/>
              <a:gd name="connsiteX11" fmla="*/ 1193370 w 1363851"/>
              <a:gd name="connsiteY11" fmla="*/ 884513 h 1752418"/>
              <a:gd name="connsiteX12" fmla="*/ 1224366 w 1363851"/>
              <a:gd name="connsiteY12" fmla="*/ 962005 h 1752418"/>
              <a:gd name="connsiteX13" fmla="*/ 1255363 w 1363851"/>
              <a:gd name="connsiteY13" fmla="*/ 1023998 h 1752418"/>
              <a:gd name="connsiteX14" fmla="*/ 1286360 w 1363851"/>
              <a:gd name="connsiteY14" fmla="*/ 1116988 h 1752418"/>
              <a:gd name="connsiteX15" fmla="*/ 1317356 w 1363851"/>
              <a:gd name="connsiteY15" fmla="*/ 1163483 h 1752418"/>
              <a:gd name="connsiteX16" fmla="*/ 1348353 w 1363851"/>
              <a:gd name="connsiteY16" fmla="*/ 1271971 h 1752418"/>
              <a:gd name="connsiteX17" fmla="*/ 1363851 w 1363851"/>
              <a:gd name="connsiteY17" fmla="*/ 1318466 h 1752418"/>
              <a:gd name="connsiteX18" fmla="*/ 1332855 w 1363851"/>
              <a:gd name="connsiteY18" fmla="*/ 1488947 h 1752418"/>
              <a:gd name="connsiteX19" fmla="*/ 1317356 w 1363851"/>
              <a:gd name="connsiteY19" fmla="*/ 1566439 h 1752418"/>
              <a:gd name="connsiteX20" fmla="*/ 1301858 w 1363851"/>
              <a:gd name="connsiteY20" fmla="*/ 1612933 h 1752418"/>
              <a:gd name="connsiteX21" fmla="*/ 1270861 w 1363851"/>
              <a:gd name="connsiteY21" fmla="*/ 1736920 h 1752418"/>
              <a:gd name="connsiteX22" fmla="*/ 1177872 w 1363851"/>
              <a:gd name="connsiteY22" fmla="*/ 1752418 h 1752418"/>
              <a:gd name="connsiteX23" fmla="*/ 914400 w 1363851"/>
              <a:gd name="connsiteY23" fmla="*/ 1566439 h 1752418"/>
              <a:gd name="connsiteX24" fmla="*/ 852407 w 1363851"/>
              <a:gd name="connsiteY24" fmla="*/ 1504445 h 1752418"/>
              <a:gd name="connsiteX25" fmla="*/ 821411 w 1363851"/>
              <a:gd name="connsiteY25" fmla="*/ 1457950 h 1752418"/>
              <a:gd name="connsiteX26" fmla="*/ 743919 w 1363851"/>
              <a:gd name="connsiteY26" fmla="*/ 1318466 h 1752418"/>
              <a:gd name="connsiteX27" fmla="*/ 712922 w 1363851"/>
              <a:gd name="connsiteY27" fmla="*/ 1240974 h 1752418"/>
              <a:gd name="connsiteX28" fmla="*/ 681926 w 1363851"/>
              <a:gd name="connsiteY28" fmla="*/ 1178981 h 1752418"/>
              <a:gd name="connsiteX29" fmla="*/ 604434 w 1363851"/>
              <a:gd name="connsiteY29" fmla="*/ 1008500 h 1752418"/>
              <a:gd name="connsiteX30" fmla="*/ 573438 w 1363851"/>
              <a:gd name="connsiteY30" fmla="*/ 946506 h 1752418"/>
              <a:gd name="connsiteX31" fmla="*/ 511444 w 1363851"/>
              <a:gd name="connsiteY31" fmla="*/ 915510 h 1752418"/>
              <a:gd name="connsiteX32" fmla="*/ 418455 w 1363851"/>
              <a:gd name="connsiteY32" fmla="*/ 853517 h 1752418"/>
              <a:gd name="connsiteX33" fmla="*/ 356461 w 1363851"/>
              <a:gd name="connsiteY33" fmla="*/ 822520 h 1752418"/>
              <a:gd name="connsiteX34" fmla="*/ 216977 w 1363851"/>
              <a:gd name="connsiteY34" fmla="*/ 698533 h 1752418"/>
              <a:gd name="connsiteX35" fmla="*/ 123987 w 1363851"/>
              <a:gd name="connsiteY35" fmla="*/ 512554 h 1752418"/>
              <a:gd name="connsiteX36" fmla="*/ 108488 w 1363851"/>
              <a:gd name="connsiteY36" fmla="*/ 388567 h 1752418"/>
              <a:gd name="connsiteX37" fmla="*/ 77492 w 1363851"/>
              <a:gd name="connsiteY37" fmla="*/ 295578 h 1752418"/>
              <a:gd name="connsiteX38" fmla="*/ 61994 w 1363851"/>
              <a:gd name="connsiteY38" fmla="*/ 140594 h 1752418"/>
              <a:gd name="connsiteX39" fmla="*/ 0 w 1363851"/>
              <a:gd name="connsiteY39" fmla="*/ 47605 h 17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3851" h="1752418">
                <a:moveTo>
                  <a:pt x="0" y="47605"/>
                </a:moveTo>
                <a:lnTo>
                  <a:pt x="0" y="47605"/>
                </a:lnTo>
                <a:cubicBezTo>
                  <a:pt x="41329" y="32107"/>
                  <a:pt x="80188" y="6585"/>
                  <a:pt x="123987" y="1110"/>
                </a:cubicBezTo>
                <a:cubicBezTo>
                  <a:pt x="165316" y="-4056"/>
                  <a:pt x="206832" y="10112"/>
                  <a:pt x="247973" y="16608"/>
                </a:cubicBezTo>
                <a:cubicBezTo>
                  <a:pt x="561093" y="66048"/>
                  <a:pt x="278683" y="33628"/>
                  <a:pt x="573438" y="63103"/>
                </a:cubicBezTo>
                <a:cubicBezTo>
                  <a:pt x="614767" y="73435"/>
                  <a:pt x="658100" y="77715"/>
                  <a:pt x="697424" y="94100"/>
                </a:cubicBezTo>
                <a:cubicBezTo>
                  <a:pt x="751581" y="116666"/>
                  <a:pt x="805543" y="195945"/>
                  <a:pt x="836909" y="233584"/>
                </a:cubicBezTo>
                <a:cubicBezTo>
                  <a:pt x="868771" y="313241"/>
                  <a:pt x="882527" y="353853"/>
                  <a:pt x="929899" y="435062"/>
                </a:cubicBezTo>
                <a:cubicBezTo>
                  <a:pt x="942914" y="457374"/>
                  <a:pt x="962066" y="475563"/>
                  <a:pt x="976394" y="497055"/>
                </a:cubicBezTo>
                <a:cubicBezTo>
                  <a:pt x="1015309" y="555429"/>
                  <a:pt x="1024345" y="577462"/>
                  <a:pt x="1053885" y="636540"/>
                </a:cubicBezTo>
                <a:cubicBezTo>
                  <a:pt x="1070033" y="709206"/>
                  <a:pt x="1073901" y="796041"/>
                  <a:pt x="1131377" y="853517"/>
                </a:cubicBezTo>
                <a:cubicBezTo>
                  <a:pt x="1147714" y="869854"/>
                  <a:pt x="1172706" y="874181"/>
                  <a:pt x="1193370" y="884513"/>
                </a:cubicBezTo>
                <a:cubicBezTo>
                  <a:pt x="1203702" y="910344"/>
                  <a:pt x="1213067" y="936582"/>
                  <a:pt x="1224366" y="962005"/>
                </a:cubicBezTo>
                <a:cubicBezTo>
                  <a:pt x="1233749" y="983117"/>
                  <a:pt x="1246782" y="1002547"/>
                  <a:pt x="1255363" y="1023998"/>
                </a:cubicBezTo>
                <a:cubicBezTo>
                  <a:pt x="1267498" y="1054334"/>
                  <a:pt x="1268236" y="1089802"/>
                  <a:pt x="1286360" y="1116988"/>
                </a:cubicBezTo>
                <a:cubicBezTo>
                  <a:pt x="1296692" y="1132486"/>
                  <a:pt x="1309026" y="1146823"/>
                  <a:pt x="1317356" y="1163483"/>
                </a:cubicBezTo>
                <a:cubicBezTo>
                  <a:pt x="1329745" y="1188261"/>
                  <a:pt x="1341730" y="1248790"/>
                  <a:pt x="1348353" y="1271971"/>
                </a:cubicBezTo>
                <a:cubicBezTo>
                  <a:pt x="1352841" y="1287679"/>
                  <a:pt x="1358685" y="1302968"/>
                  <a:pt x="1363851" y="1318466"/>
                </a:cubicBezTo>
                <a:cubicBezTo>
                  <a:pt x="1336989" y="1506506"/>
                  <a:pt x="1362083" y="1357424"/>
                  <a:pt x="1332855" y="1488947"/>
                </a:cubicBezTo>
                <a:cubicBezTo>
                  <a:pt x="1327141" y="1514662"/>
                  <a:pt x="1323745" y="1540883"/>
                  <a:pt x="1317356" y="1566439"/>
                </a:cubicBezTo>
                <a:cubicBezTo>
                  <a:pt x="1313394" y="1582288"/>
                  <a:pt x="1306156" y="1597172"/>
                  <a:pt x="1301858" y="1612933"/>
                </a:cubicBezTo>
                <a:cubicBezTo>
                  <a:pt x="1290649" y="1654033"/>
                  <a:pt x="1299163" y="1705080"/>
                  <a:pt x="1270861" y="1736920"/>
                </a:cubicBezTo>
                <a:cubicBezTo>
                  <a:pt x="1249984" y="1760407"/>
                  <a:pt x="1208868" y="1747252"/>
                  <a:pt x="1177872" y="1752418"/>
                </a:cubicBezTo>
                <a:cubicBezTo>
                  <a:pt x="1005610" y="1723708"/>
                  <a:pt x="1107101" y="1759140"/>
                  <a:pt x="914400" y="1566439"/>
                </a:cubicBezTo>
                <a:cubicBezTo>
                  <a:pt x="893735" y="1545774"/>
                  <a:pt x="868617" y="1528761"/>
                  <a:pt x="852407" y="1504445"/>
                </a:cubicBezTo>
                <a:cubicBezTo>
                  <a:pt x="842075" y="1488947"/>
                  <a:pt x="831283" y="1473745"/>
                  <a:pt x="821411" y="1457950"/>
                </a:cubicBezTo>
                <a:cubicBezTo>
                  <a:pt x="791317" y="1409800"/>
                  <a:pt x="766692" y="1369704"/>
                  <a:pt x="743919" y="1318466"/>
                </a:cubicBezTo>
                <a:cubicBezTo>
                  <a:pt x="732620" y="1293043"/>
                  <a:pt x="724221" y="1266397"/>
                  <a:pt x="712922" y="1240974"/>
                </a:cubicBezTo>
                <a:cubicBezTo>
                  <a:pt x="703539" y="1219862"/>
                  <a:pt x="690506" y="1200432"/>
                  <a:pt x="681926" y="1178981"/>
                </a:cubicBezTo>
                <a:cubicBezTo>
                  <a:pt x="599378" y="972611"/>
                  <a:pt x="706484" y="1192192"/>
                  <a:pt x="604434" y="1008500"/>
                </a:cubicBezTo>
                <a:cubicBezTo>
                  <a:pt x="593214" y="988304"/>
                  <a:pt x="589775" y="962843"/>
                  <a:pt x="573438" y="946506"/>
                </a:cubicBezTo>
                <a:cubicBezTo>
                  <a:pt x="557101" y="930169"/>
                  <a:pt x="531255" y="927397"/>
                  <a:pt x="511444" y="915510"/>
                </a:cubicBezTo>
                <a:cubicBezTo>
                  <a:pt x="479500" y="896344"/>
                  <a:pt x="450399" y="872684"/>
                  <a:pt x="418455" y="853517"/>
                </a:cubicBezTo>
                <a:cubicBezTo>
                  <a:pt x="398644" y="841630"/>
                  <a:pt x="376053" y="834765"/>
                  <a:pt x="356461" y="822520"/>
                </a:cubicBezTo>
                <a:cubicBezTo>
                  <a:pt x="310571" y="793838"/>
                  <a:pt x="248631" y="738101"/>
                  <a:pt x="216977" y="698533"/>
                </a:cubicBezTo>
                <a:cubicBezTo>
                  <a:pt x="175907" y="647195"/>
                  <a:pt x="148824" y="570507"/>
                  <a:pt x="123987" y="512554"/>
                </a:cubicBezTo>
                <a:cubicBezTo>
                  <a:pt x="118821" y="471225"/>
                  <a:pt x="117215" y="429293"/>
                  <a:pt x="108488" y="388567"/>
                </a:cubicBezTo>
                <a:cubicBezTo>
                  <a:pt x="101642" y="356619"/>
                  <a:pt x="83513" y="327691"/>
                  <a:pt x="77492" y="295578"/>
                </a:cubicBezTo>
                <a:cubicBezTo>
                  <a:pt x="67924" y="244548"/>
                  <a:pt x="69889" y="191909"/>
                  <a:pt x="61994" y="140594"/>
                </a:cubicBezTo>
                <a:cubicBezTo>
                  <a:pt x="43227" y="18613"/>
                  <a:pt x="10332" y="63103"/>
                  <a:pt x="0" y="47605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485E2-D8EC-B1B8-DF09-A6137277251C}"/>
              </a:ext>
            </a:extLst>
          </p:cNvPr>
          <p:cNvSpPr txBox="1"/>
          <p:nvPr/>
        </p:nvSpPr>
        <p:spPr>
          <a:xfrm>
            <a:off x="12291850" y="6612076"/>
            <a:ext cx="61485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Automated Classification of Skin Lesions: From Pixels to Practice - Akhila Narla ∙ Brett </a:t>
            </a:r>
            <a:r>
              <a:rPr lang="en-US" sz="800" dirty="0" err="1">
                <a:solidFill>
                  <a:schemeClr val="bg1"/>
                </a:solidFill>
              </a:rPr>
              <a:t>Kuprel</a:t>
            </a:r>
            <a:r>
              <a:rPr lang="en-US" sz="800" dirty="0">
                <a:solidFill>
                  <a:schemeClr val="bg1"/>
                </a:solidFill>
              </a:rPr>
              <a:t> ∙ Kavita Sarin ∙ Roberto Novoa ∙ Justin Ko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CFF9B-BA8D-DD1B-C0D5-F84758482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27" y="727429"/>
            <a:ext cx="5492753" cy="5631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3DE8E9-A541-7663-FF50-D0D93CA85BEA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Narla et al. J Invest Dermatol (2018)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16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39E5-5D76-FA02-443F-9B5AFC22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669DFF3-BDC1-FC24-CA4D-117960122B1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cares about optimizing the objective function; AI can cheat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94EC-A726-0093-9DD5-59E2F4093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7" name="Picture 6" descr="A close-up of several blisters&#10;&#10;AI-generated content may be incorrect.">
            <a:extLst>
              <a:ext uri="{FF2B5EF4-FFF2-40B4-BE49-F238E27FC236}">
                <a16:creationId xmlns:a16="http://schemas.microsoft.com/office/drawing/2014/main" id="{5F5CB58B-21E4-0C54-7C8C-4867A47DB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644"/>
          <a:stretch/>
        </p:blipFill>
        <p:spPr>
          <a:xfrm>
            <a:off x="603247" y="850277"/>
            <a:ext cx="5492753" cy="550607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68AF06-39DF-C9D1-5F18-D33EA9F63E73}"/>
              </a:ext>
            </a:extLst>
          </p:cNvPr>
          <p:cNvSpPr/>
          <p:nvPr/>
        </p:nvSpPr>
        <p:spPr>
          <a:xfrm>
            <a:off x="2060968" y="1521853"/>
            <a:ext cx="1288655" cy="2081460"/>
          </a:xfrm>
          <a:custGeom>
            <a:avLst/>
            <a:gdLst>
              <a:gd name="connsiteX0" fmla="*/ 962527 w 1288655"/>
              <a:gd name="connsiteY0" fmla="*/ 228600 h 2261937"/>
              <a:gd name="connsiteX1" fmla="*/ 962527 w 1288655"/>
              <a:gd name="connsiteY1" fmla="*/ 228600 h 2261937"/>
              <a:gd name="connsiteX2" fmla="*/ 625642 w 1288655"/>
              <a:gd name="connsiteY2" fmla="*/ 505326 h 2261937"/>
              <a:gd name="connsiteX3" fmla="*/ 517358 w 1288655"/>
              <a:gd name="connsiteY3" fmla="*/ 806116 h 2261937"/>
              <a:gd name="connsiteX4" fmla="*/ 457200 w 1288655"/>
              <a:gd name="connsiteY4" fmla="*/ 914400 h 2261937"/>
              <a:gd name="connsiteX5" fmla="*/ 276727 w 1288655"/>
              <a:gd name="connsiteY5" fmla="*/ 1130968 h 2261937"/>
              <a:gd name="connsiteX6" fmla="*/ 60158 w 1288655"/>
              <a:gd name="connsiteY6" fmla="*/ 1311442 h 2261937"/>
              <a:gd name="connsiteX7" fmla="*/ 24063 w 1288655"/>
              <a:gd name="connsiteY7" fmla="*/ 1431758 h 2261937"/>
              <a:gd name="connsiteX8" fmla="*/ 0 w 1288655"/>
              <a:gd name="connsiteY8" fmla="*/ 1720516 h 2261937"/>
              <a:gd name="connsiteX9" fmla="*/ 24063 w 1288655"/>
              <a:gd name="connsiteY9" fmla="*/ 2117558 h 2261937"/>
              <a:gd name="connsiteX10" fmla="*/ 84221 w 1288655"/>
              <a:gd name="connsiteY10" fmla="*/ 2213810 h 2261937"/>
              <a:gd name="connsiteX11" fmla="*/ 288758 w 1288655"/>
              <a:gd name="connsiteY11" fmla="*/ 2249905 h 2261937"/>
              <a:gd name="connsiteX12" fmla="*/ 348916 w 1288655"/>
              <a:gd name="connsiteY12" fmla="*/ 2261937 h 2261937"/>
              <a:gd name="connsiteX13" fmla="*/ 409074 w 1288655"/>
              <a:gd name="connsiteY13" fmla="*/ 1961147 h 2261937"/>
              <a:gd name="connsiteX14" fmla="*/ 469232 w 1288655"/>
              <a:gd name="connsiteY14" fmla="*/ 1900989 h 2261937"/>
              <a:gd name="connsiteX15" fmla="*/ 649706 w 1288655"/>
              <a:gd name="connsiteY15" fmla="*/ 1792705 h 2261937"/>
              <a:gd name="connsiteX16" fmla="*/ 733927 w 1288655"/>
              <a:gd name="connsiteY16" fmla="*/ 1720516 h 2261937"/>
              <a:gd name="connsiteX17" fmla="*/ 854242 w 1288655"/>
              <a:gd name="connsiteY17" fmla="*/ 1636295 h 2261937"/>
              <a:gd name="connsiteX18" fmla="*/ 926432 w 1288655"/>
              <a:gd name="connsiteY18" fmla="*/ 1383631 h 2261937"/>
              <a:gd name="connsiteX19" fmla="*/ 974558 w 1288655"/>
              <a:gd name="connsiteY19" fmla="*/ 1046747 h 2261937"/>
              <a:gd name="connsiteX20" fmla="*/ 1022685 w 1288655"/>
              <a:gd name="connsiteY20" fmla="*/ 962526 h 2261937"/>
              <a:gd name="connsiteX21" fmla="*/ 1130969 w 1288655"/>
              <a:gd name="connsiteY21" fmla="*/ 794084 h 2261937"/>
              <a:gd name="connsiteX22" fmla="*/ 1203158 w 1288655"/>
              <a:gd name="connsiteY22" fmla="*/ 673768 h 2261937"/>
              <a:gd name="connsiteX23" fmla="*/ 1227221 w 1288655"/>
              <a:gd name="connsiteY23" fmla="*/ 517358 h 2261937"/>
              <a:gd name="connsiteX24" fmla="*/ 1263316 w 1288655"/>
              <a:gd name="connsiteY24" fmla="*/ 433137 h 2261937"/>
              <a:gd name="connsiteX25" fmla="*/ 1287379 w 1288655"/>
              <a:gd name="connsiteY25" fmla="*/ 288758 h 2261937"/>
              <a:gd name="connsiteX26" fmla="*/ 1275348 w 1288655"/>
              <a:gd name="connsiteY26" fmla="*/ 204537 h 2261937"/>
              <a:gd name="connsiteX27" fmla="*/ 1215190 w 1288655"/>
              <a:gd name="connsiteY27" fmla="*/ 96252 h 2261937"/>
              <a:gd name="connsiteX28" fmla="*/ 1167063 w 1288655"/>
              <a:gd name="connsiteY28" fmla="*/ 24063 h 2261937"/>
              <a:gd name="connsiteX29" fmla="*/ 1118937 w 1288655"/>
              <a:gd name="connsiteY29" fmla="*/ 0 h 2261937"/>
              <a:gd name="connsiteX30" fmla="*/ 1034716 w 1288655"/>
              <a:gd name="connsiteY30" fmla="*/ 24063 h 2261937"/>
              <a:gd name="connsiteX31" fmla="*/ 914400 w 1288655"/>
              <a:gd name="connsiteY31" fmla="*/ 48126 h 2261937"/>
              <a:gd name="connsiteX32" fmla="*/ 866274 w 1288655"/>
              <a:gd name="connsiteY32" fmla="*/ 108284 h 2261937"/>
              <a:gd name="connsiteX33" fmla="*/ 830179 w 1288655"/>
              <a:gd name="connsiteY33" fmla="*/ 144379 h 2261937"/>
              <a:gd name="connsiteX34" fmla="*/ 818148 w 1288655"/>
              <a:gd name="connsiteY34" fmla="*/ 192505 h 2261937"/>
              <a:gd name="connsiteX35" fmla="*/ 890337 w 1288655"/>
              <a:gd name="connsiteY35" fmla="*/ 288758 h 2261937"/>
              <a:gd name="connsiteX36" fmla="*/ 914400 w 1288655"/>
              <a:gd name="connsiteY36" fmla="*/ 324852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88655" h="2261937">
                <a:moveTo>
                  <a:pt x="962527" y="228600"/>
                </a:moveTo>
                <a:lnTo>
                  <a:pt x="962527" y="228600"/>
                </a:lnTo>
                <a:cubicBezTo>
                  <a:pt x="804915" y="333675"/>
                  <a:pt x="747299" y="355044"/>
                  <a:pt x="625642" y="505326"/>
                </a:cubicBezTo>
                <a:cubicBezTo>
                  <a:pt x="553436" y="594522"/>
                  <a:pt x="572379" y="707078"/>
                  <a:pt x="517358" y="806116"/>
                </a:cubicBezTo>
                <a:cubicBezTo>
                  <a:pt x="497305" y="842211"/>
                  <a:pt x="479249" y="879489"/>
                  <a:pt x="457200" y="914400"/>
                </a:cubicBezTo>
                <a:cubicBezTo>
                  <a:pt x="407089" y="993743"/>
                  <a:pt x="351864" y="1072528"/>
                  <a:pt x="276727" y="1130968"/>
                </a:cubicBezTo>
                <a:cubicBezTo>
                  <a:pt x="32195" y="1321160"/>
                  <a:pt x="272984" y="1072014"/>
                  <a:pt x="60158" y="1311442"/>
                </a:cubicBezTo>
                <a:cubicBezTo>
                  <a:pt x="48126" y="1351547"/>
                  <a:pt x="32275" y="1390700"/>
                  <a:pt x="24063" y="1431758"/>
                </a:cubicBezTo>
                <a:cubicBezTo>
                  <a:pt x="16228" y="1470933"/>
                  <a:pt x="1221" y="1703418"/>
                  <a:pt x="0" y="1720516"/>
                </a:cubicBezTo>
                <a:cubicBezTo>
                  <a:pt x="8021" y="1852863"/>
                  <a:pt x="13628" y="1985379"/>
                  <a:pt x="24063" y="2117558"/>
                </a:cubicBezTo>
                <a:cubicBezTo>
                  <a:pt x="27676" y="2163317"/>
                  <a:pt x="31847" y="2198846"/>
                  <a:pt x="84221" y="2213810"/>
                </a:cubicBezTo>
                <a:cubicBezTo>
                  <a:pt x="150790" y="2232830"/>
                  <a:pt x="220642" y="2237520"/>
                  <a:pt x="288758" y="2249905"/>
                </a:cubicBezTo>
                <a:cubicBezTo>
                  <a:pt x="308878" y="2253563"/>
                  <a:pt x="328863" y="2257926"/>
                  <a:pt x="348916" y="2261937"/>
                </a:cubicBezTo>
                <a:cubicBezTo>
                  <a:pt x="358477" y="2185448"/>
                  <a:pt x="363838" y="2040310"/>
                  <a:pt x="409074" y="1961147"/>
                </a:cubicBezTo>
                <a:cubicBezTo>
                  <a:pt x="423144" y="1936525"/>
                  <a:pt x="447284" y="1918947"/>
                  <a:pt x="469232" y="1900989"/>
                </a:cubicBezTo>
                <a:cubicBezTo>
                  <a:pt x="546699" y="1837607"/>
                  <a:pt x="557658" y="1855988"/>
                  <a:pt x="649706" y="1792705"/>
                </a:cubicBezTo>
                <a:cubicBezTo>
                  <a:pt x="680175" y="1771758"/>
                  <a:pt x="704556" y="1742977"/>
                  <a:pt x="733927" y="1720516"/>
                </a:cubicBezTo>
                <a:cubicBezTo>
                  <a:pt x="772814" y="1690779"/>
                  <a:pt x="814137" y="1664369"/>
                  <a:pt x="854242" y="1636295"/>
                </a:cubicBezTo>
                <a:cubicBezTo>
                  <a:pt x="896249" y="1520776"/>
                  <a:pt x="910673" y="1501826"/>
                  <a:pt x="926432" y="1383631"/>
                </a:cubicBezTo>
                <a:cubicBezTo>
                  <a:pt x="935570" y="1315096"/>
                  <a:pt x="938418" y="1137097"/>
                  <a:pt x="974558" y="1046747"/>
                </a:cubicBezTo>
                <a:cubicBezTo>
                  <a:pt x="986567" y="1016726"/>
                  <a:pt x="1005666" y="990018"/>
                  <a:pt x="1022685" y="962526"/>
                </a:cubicBezTo>
                <a:cubicBezTo>
                  <a:pt x="1057818" y="905772"/>
                  <a:pt x="1095836" y="850838"/>
                  <a:pt x="1130969" y="794084"/>
                </a:cubicBezTo>
                <a:cubicBezTo>
                  <a:pt x="1250798" y="600513"/>
                  <a:pt x="1132301" y="780055"/>
                  <a:pt x="1203158" y="673768"/>
                </a:cubicBezTo>
                <a:cubicBezTo>
                  <a:pt x="1207861" y="631443"/>
                  <a:pt x="1210551" y="563201"/>
                  <a:pt x="1227221" y="517358"/>
                </a:cubicBezTo>
                <a:cubicBezTo>
                  <a:pt x="1237659" y="488654"/>
                  <a:pt x="1251284" y="461211"/>
                  <a:pt x="1263316" y="433137"/>
                </a:cubicBezTo>
                <a:cubicBezTo>
                  <a:pt x="1271337" y="385011"/>
                  <a:pt x="1294279" y="337058"/>
                  <a:pt x="1287379" y="288758"/>
                </a:cubicBezTo>
                <a:cubicBezTo>
                  <a:pt x="1283369" y="260684"/>
                  <a:pt x="1282809" y="231896"/>
                  <a:pt x="1275348" y="204537"/>
                </a:cubicBezTo>
                <a:cubicBezTo>
                  <a:pt x="1269166" y="181868"/>
                  <a:pt x="1223564" y="111325"/>
                  <a:pt x="1215190" y="96252"/>
                </a:cubicBezTo>
                <a:cubicBezTo>
                  <a:pt x="1197999" y="65308"/>
                  <a:pt x="1196255" y="43524"/>
                  <a:pt x="1167063" y="24063"/>
                </a:cubicBezTo>
                <a:cubicBezTo>
                  <a:pt x="1152140" y="14114"/>
                  <a:pt x="1134979" y="8021"/>
                  <a:pt x="1118937" y="0"/>
                </a:cubicBezTo>
                <a:cubicBezTo>
                  <a:pt x="1090863" y="8021"/>
                  <a:pt x="1063137" y="17376"/>
                  <a:pt x="1034716" y="24063"/>
                </a:cubicBezTo>
                <a:cubicBezTo>
                  <a:pt x="994904" y="33431"/>
                  <a:pt x="950982" y="29835"/>
                  <a:pt x="914400" y="48126"/>
                </a:cubicBezTo>
                <a:cubicBezTo>
                  <a:pt x="891431" y="59610"/>
                  <a:pt x="883184" y="88958"/>
                  <a:pt x="866274" y="108284"/>
                </a:cubicBezTo>
                <a:cubicBezTo>
                  <a:pt x="855069" y="121089"/>
                  <a:pt x="842211" y="132347"/>
                  <a:pt x="830179" y="144379"/>
                </a:cubicBezTo>
                <a:cubicBezTo>
                  <a:pt x="826169" y="160421"/>
                  <a:pt x="811788" y="177241"/>
                  <a:pt x="818148" y="192505"/>
                </a:cubicBezTo>
                <a:cubicBezTo>
                  <a:pt x="833573" y="229525"/>
                  <a:pt x="868090" y="255389"/>
                  <a:pt x="890337" y="288758"/>
                </a:cubicBezTo>
                <a:lnTo>
                  <a:pt x="914400" y="324852"/>
                </a:lnTo>
              </a:path>
            </a:pathLst>
          </a:cu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C077DF8-2DC3-0667-D2FB-53CA394703EC}"/>
              </a:ext>
            </a:extLst>
          </p:cNvPr>
          <p:cNvSpPr/>
          <p:nvPr/>
        </p:nvSpPr>
        <p:spPr>
          <a:xfrm>
            <a:off x="4890323" y="1365442"/>
            <a:ext cx="1196281" cy="2177716"/>
          </a:xfrm>
          <a:custGeom>
            <a:avLst/>
            <a:gdLst>
              <a:gd name="connsiteX0" fmla="*/ 1026038 w 1196281"/>
              <a:gd name="connsiteY0" fmla="*/ 0 h 2177716"/>
              <a:gd name="connsiteX1" fmla="*/ 1026038 w 1196281"/>
              <a:gd name="connsiteY1" fmla="*/ 0 h 2177716"/>
              <a:gd name="connsiteX2" fmla="*/ 893690 w 1196281"/>
              <a:gd name="connsiteY2" fmla="*/ 24063 h 2177716"/>
              <a:gd name="connsiteX3" fmla="*/ 677122 w 1196281"/>
              <a:gd name="connsiteY3" fmla="*/ 180474 h 2177716"/>
              <a:gd name="connsiteX4" fmla="*/ 653059 w 1196281"/>
              <a:gd name="connsiteY4" fmla="*/ 228600 h 2177716"/>
              <a:gd name="connsiteX5" fmla="*/ 508680 w 1196281"/>
              <a:gd name="connsiteY5" fmla="*/ 421106 h 2177716"/>
              <a:gd name="connsiteX6" fmla="*/ 520712 w 1196281"/>
              <a:gd name="connsiteY6" fmla="*/ 517358 h 2177716"/>
              <a:gd name="connsiteX7" fmla="*/ 544775 w 1196281"/>
              <a:gd name="connsiteY7" fmla="*/ 577516 h 2177716"/>
              <a:gd name="connsiteX8" fmla="*/ 568838 w 1196281"/>
              <a:gd name="connsiteY8" fmla="*/ 649706 h 2177716"/>
              <a:gd name="connsiteX9" fmla="*/ 544775 w 1196281"/>
              <a:gd name="connsiteY9" fmla="*/ 1082842 h 2177716"/>
              <a:gd name="connsiteX10" fmla="*/ 412427 w 1196281"/>
              <a:gd name="connsiteY10" fmla="*/ 1155032 h 2177716"/>
              <a:gd name="connsiteX11" fmla="*/ 316175 w 1196281"/>
              <a:gd name="connsiteY11" fmla="*/ 1215190 h 2177716"/>
              <a:gd name="connsiteX12" fmla="*/ 195859 w 1196281"/>
              <a:gd name="connsiteY12" fmla="*/ 1323474 h 2177716"/>
              <a:gd name="connsiteX13" fmla="*/ 159764 w 1196281"/>
              <a:gd name="connsiteY13" fmla="*/ 1347537 h 2177716"/>
              <a:gd name="connsiteX14" fmla="*/ 15385 w 1196281"/>
              <a:gd name="connsiteY14" fmla="*/ 1479885 h 2177716"/>
              <a:gd name="connsiteX15" fmla="*/ 27417 w 1196281"/>
              <a:gd name="connsiteY15" fmla="*/ 1708485 h 2177716"/>
              <a:gd name="connsiteX16" fmla="*/ 63512 w 1196281"/>
              <a:gd name="connsiteY16" fmla="*/ 1756611 h 2177716"/>
              <a:gd name="connsiteX17" fmla="*/ 75543 w 1196281"/>
              <a:gd name="connsiteY17" fmla="*/ 1816769 h 2177716"/>
              <a:gd name="connsiteX18" fmla="*/ 87575 w 1196281"/>
              <a:gd name="connsiteY18" fmla="*/ 1888958 h 2177716"/>
              <a:gd name="connsiteX19" fmla="*/ 99606 w 1196281"/>
              <a:gd name="connsiteY19" fmla="*/ 1937085 h 2177716"/>
              <a:gd name="connsiteX20" fmla="*/ 159764 w 1196281"/>
              <a:gd name="connsiteY20" fmla="*/ 1973179 h 2177716"/>
              <a:gd name="connsiteX21" fmla="*/ 340238 w 1196281"/>
              <a:gd name="connsiteY21" fmla="*/ 2057400 h 2177716"/>
              <a:gd name="connsiteX22" fmla="*/ 448522 w 1196281"/>
              <a:gd name="connsiteY22" fmla="*/ 2105527 h 2177716"/>
              <a:gd name="connsiteX23" fmla="*/ 496648 w 1196281"/>
              <a:gd name="connsiteY23" fmla="*/ 2129590 h 2177716"/>
              <a:gd name="connsiteX24" fmla="*/ 568838 w 1196281"/>
              <a:gd name="connsiteY24" fmla="*/ 2177716 h 2177716"/>
              <a:gd name="connsiteX25" fmla="*/ 821501 w 1196281"/>
              <a:gd name="connsiteY25" fmla="*/ 2153653 h 2177716"/>
              <a:gd name="connsiteX26" fmla="*/ 857596 w 1196281"/>
              <a:gd name="connsiteY26" fmla="*/ 2117558 h 2177716"/>
              <a:gd name="connsiteX27" fmla="*/ 905722 w 1196281"/>
              <a:gd name="connsiteY27" fmla="*/ 2009274 h 2177716"/>
              <a:gd name="connsiteX28" fmla="*/ 953848 w 1196281"/>
              <a:gd name="connsiteY28" fmla="*/ 1949116 h 2177716"/>
              <a:gd name="connsiteX29" fmla="*/ 989943 w 1196281"/>
              <a:gd name="connsiteY29" fmla="*/ 1876927 h 2177716"/>
              <a:gd name="connsiteX30" fmla="*/ 1026038 w 1196281"/>
              <a:gd name="connsiteY30" fmla="*/ 1816769 h 2177716"/>
              <a:gd name="connsiteX31" fmla="*/ 1038069 w 1196281"/>
              <a:gd name="connsiteY31" fmla="*/ 1732548 h 2177716"/>
              <a:gd name="connsiteX32" fmla="*/ 1050101 w 1196281"/>
              <a:gd name="connsiteY32" fmla="*/ 1540042 h 2177716"/>
              <a:gd name="connsiteX33" fmla="*/ 1074164 w 1196281"/>
              <a:gd name="connsiteY33" fmla="*/ 1479885 h 2177716"/>
              <a:gd name="connsiteX34" fmla="*/ 1086196 w 1196281"/>
              <a:gd name="connsiteY34" fmla="*/ 1431758 h 2177716"/>
              <a:gd name="connsiteX35" fmla="*/ 1098227 w 1196281"/>
              <a:gd name="connsiteY35" fmla="*/ 1130969 h 2177716"/>
              <a:gd name="connsiteX36" fmla="*/ 1110259 w 1196281"/>
              <a:gd name="connsiteY36" fmla="*/ 1082842 h 2177716"/>
              <a:gd name="connsiteX37" fmla="*/ 1134322 w 1196281"/>
              <a:gd name="connsiteY37" fmla="*/ 938463 h 2177716"/>
              <a:gd name="connsiteX38" fmla="*/ 1146354 w 1196281"/>
              <a:gd name="connsiteY38" fmla="*/ 902369 h 2177716"/>
              <a:gd name="connsiteX39" fmla="*/ 1158385 w 1196281"/>
              <a:gd name="connsiteY39" fmla="*/ 709863 h 2177716"/>
              <a:gd name="connsiteX40" fmla="*/ 1170417 w 1196281"/>
              <a:gd name="connsiteY40" fmla="*/ 673769 h 2177716"/>
              <a:gd name="connsiteX41" fmla="*/ 1182448 w 1196281"/>
              <a:gd name="connsiteY41" fmla="*/ 601579 h 2177716"/>
              <a:gd name="connsiteX42" fmla="*/ 1170417 w 1196281"/>
              <a:gd name="connsiteY42" fmla="*/ 156411 h 2177716"/>
              <a:gd name="connsiteX43" fmla="*/ 1086196 w 1196281"/>
              <a:gd name="connsiteY43" fmla="*/ 48127 h 2177716"/>
              <a:gd name="connsiteX44" fmla="*/ 1026038 w 1196281"/>
              <a:gd name="connsiteY44" fmla="*/ 0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6281" h="2177716">
                <a:moveTo>
                  <a:pt x="1026038" y="0"/>
                </a:moveTo>
                <a:lnTo>
                  <a:pt x="1026038" y="0"/>
                </a:lnTo>
                <a:cubicBezTo>
                  <a:pt x="981922" y="8021"/>
                  <a:pt x="935080" y="6817"/>
                  <a:pt x="893690" y="24063"/>
                </a:cubicBezTo>
                <a:cubicBezTo>
                  <a:pt x="827833" y="51504"/>
                  <a:pt x="727432" y="115790"/>
                  <a:pt x="677122" y="180474"/>
                </a:cubicBezTo>
                <a:cubicBezTo>
                  <a:pt x="666111" y="194631"/>
                  <a:pt x="663344" y="213907"/>
                  <a:pt x="653059" y="228600"/>
                </a:cubicBezTo>
                <a:cubicBezTo>
                  <a:pt x="607061" y="294311"/>
                  <a:pt x="508680" y="421106"/>
                  <a:pt x="508680" y="421106"/>
                </a:cubicBezTo>
                <a:cubicBezTo>
                  <a:pt x="512691" y="453190"/>
                  <a:pt x="513441" y="485852"/>
                  <a:pt x="520712" y="517358"/>
                </a:cubicBezTo>
                <a:cubicBezTo>
                  <a:pt x="525568" y="538402"/>
                  <a:pt x="537394" y="557219"/>
                  <a:pt x="544775" y="577516"/>
                </a:cubicBezTo>
                <a:cubicBezTo>
                  <a:pt x="553443" y="601354"/>
                  <a:pt x="560817" y="625643"/>
                  <a:pt x="568838" y="649706"/>
                </a:cubicBezTo>
                <a:cubicBezTo>
                  <a:pt x="560817" y="794085"/>
                  <a:pt x="665090" y="1002630"/>
                  <a:pt x="544775" y="1082842"/>
                </a:cubicBezTo>
                <a:cubicBezTo>
                  <a:pt x="452427" y="1144409"/>
                  <a:pt x="587119" y="1056768"/>
                  <a:pt x="412427" y="1155032"/>
                </a:cubicBezTo>
                <a:cubicBezTo>
                  <a:pt x="379451" y="1173581"/>
                  <a:pt x="346963" y="1193199"/>
                  <a:pt x="316175" y="1215190"/>
                </a:cubicBezTo>
                <a:cubicBezTo>
                  <a:pt x="204202" y="1295171"/>
                  <a:pt x="282324" y="1249361"/>
                  <a:pt x="195859" y="1323474"/>
                </a:cubicBezTo>
                <a:cubicBezTo>
                  <a:pt x="184880" y="1332885"/>
                  <a:pt x="170572" y="1337930"/>
                  <a:pt x="159764" y="1347537"/>
                </a:cubicBezTo>
                <a:cubicBezTo>
                  <a:pt x="-123231" y="1599090"/>
                  <a:pt x="287368" y="1253234"/>
                  <a:pt x="15385" y="1479885"/>
                </a:cubicBezTo>
                <a:cubicBezTo>
                  <a:pt x="-3927" y="1576447"/>
                  <a:pt x="-10195" y="1573083"/>
                  <a:pt x="27417" y="1708485"/>
                </a:cubicBezTo>
                <a:cubicBezTo>
                  <a:pt x="32784" y="1727806"/>
                  <a:pt x="51480" y="1740569"/>
                  <a:pt x="63512" y="1756611"/>
                </a:cubicBezTo>
                <a:cubicBezTo>
                  <a:pt x="67522" y="1776664"/>
                  <a:pt x="71885" y="1796649"/>
                  <a:pt x="75543" y="1816769"/>
                </a:cubicBezTo>
                <a:cubicBezTo>
                  <a:pt x="79907" y="1840770"/>
                  <a:pt x="82791" y="1865037"/>
                  <a:pt x="87575" y="1888958"/>
                </a:cubicBezTo>
                <a:cubicBezTo>
                  <a:pt x="90818" y="1905173"/>
                  <a:pt x="88845" y="1924530"/>
                  <a:pt x="99606" y="1937085"/>
                </a:cubicBezTo>
                <a:cubicBezTo>
                  <a:pt x="114825" y="1954840"/>
                  <a:pt x="138848" y="1962721"/>
                  <a:pt x="159764" y="1973179"/>
                </a:cubicBezTo>
                <a:cubicBezTo>
                  <a:pt x="219142" y="2002868"/>
                  <a:pt x="279889" y="2029740"/>
                  <a:pt x="340238" y="2057400"/>
                </a:cubicBezTo>
                <a:cubicBezTo>
                  <a:pt x="376145" y="2073858"/>
                  <a:pt x="413193" y="2087862"/>
                  <a:pt x="448522" y="2105527"/>
                </a:cubicBezTo>
                <a:cubicBezTo>
                  <a:pt x="464564" y="2113548"/>
                  <a:pt x="482053" y="2119165"/>
                  <a:pt x="496648" y="2129590"/>
                </a:cubicBezTo>
                <a:cubicBezTo>
                  <a:pt x="575506" y="2185917"/>
                  <a:pt x="491411" y="2151909"/>
                  <a:pt x="568838" y="2177716"/>
                </a:cubicBezTo>
                <a:cubicBezTo>
                  <a:pt x="653059" y="2169695"/>
                  <a:pt x="738677" y="2170908"/>
                  <a:pt x="821501" y="2153653"/>
                </a:cubicBezTo>
                <a:cubicBezTo>
                  <a:pt x="838159" y="2150183"/>
                  <a:pt x="846703" y="2130630"/>
                  <a:pt x="857596" y="2117558"/>
                </a:cubicBezTo>
                <a:cubicBezTo>
                  <a:pt x="907737" y="2057388"/>
                  <a:pt x="856022" y="2100391"/>
                  <a:pt x="905722" y="2009274"/>
                </a:cubicBezTo>
                <a:cubicBezTo>
                  <a:pt x="918019" y="1986730"/>
                  <a:pt x="940061" y="1970781"/>
                  <a:pt x="953848" y="1949116"/>
                </a:cubicBezTo>
                <a:cubicBezTo>
                  <a:pt x="968292" y="1926419"/>
                  <a:pt x="977060" y="1900545"/>
                  <a:pt x="989943" y="1876927"/>
                </a:cubicBezTo>
                <a:cubicBezTo>
                  <a:pt x="1001141" y="1856397"/>
                  <a:pt x="1014006" y="1836822"/>
                  <a:pt x="1026038" y="1816769"/>
                </a:cubicBezTo>
                <a:cubicBezTo>
                  <a:pt x="1030048" y="1788695"/>
                  <a:pt x="1035612" y="1760800"/>
                  <a:pt x="1038069" y="1732548"/>
                </a:cubicBezTo>
                <a:cubicBezTo>
                  <a:pt x="1043639" y="1668496"/>
                  <a:pt x="1041008" y="1603690"/>
                  <a:pt x="1050101" y="1540042"/>
                </a:cubicBezTo>
                <a:cubicBezTo>
                  <a:pt x="1053155" y="1518662"/>
                  <a:pt x="1067334" y="1500374"/>
                  <a:pt x="1074164" y="1479885"/>
                </a:cubicBezTo>
                <a:cubicBezTo>
                  <a:pt x="1079393" y="1464198"/>
                  <a:pt x="1082185" y="1447800"/>
                  <a:pt x="1086196" y="1431758"/>
                </a:cubicBezTo>
                <a:cubicBezTo>
                  <a:pt x="1090206" y="1331495"/>
                  <a:pt x="1091323" y="1231074"/>
                  <a:pt x="1098227" y="1130969"/>
                </a:cubicBezTo>
                <a:cubicBezTo>
                  <a:pt x="1099365" y="1114472"/>
                  <a:pt x="1107301" y="1099111"/>
                  <a:pt x="1110259" y="1082842"/>
                </a:cubicBezTo>
                <a:cubicBezTo>
                  <a:pt x="1123842" y="1008133"/>
                  <a:pt x="1117694" y="1004971"/>
                  <a:pt x="1134322" y="938463"/>
                </a:cubicBezTo>
                <a:cubicBezTo>
                  <a:pt x="1137398" y="926159"/>
                  <a:pt x="1142343" y="914400"/>
                  <a:pt x="1146354" y="902369"/>
                </a:cubicBezTo>
                <a:cubicBezTo>
                  <a:pt x="1150364" y="838200"/>
                  <a:pt x="1151654" y="773804"/>
                  <a:pt x="1158385" y="709863"/>
                </a:cubicBezTo>
                <a:cubicBezTo>
                  <a:pt x="1159713" y="697250"/>
                  <a:pt x="1167666" y="686149"/>
                  <a:pt x="1170417" y="673769"/>
                </a:cubicBezTo>
                <a:cubicBezTo>
                  <a:pt x="1175709" y="649955"/>
                  <a:pt x="1178438" y="625642"/>
                  <a:pt x="1182448" y="601579"/>
                </a:cubicBezTo>
                <a:cubicBezTo>
                  <a:pt x="1195907" y="426614"/>
                  <a:pt x="1209870" y="353673"/>
                  <a:pt x="1170417" y="156411"/>
                </a:cubicBezTo>
                <a:cubicBezTo>
                  <a:pt x="1165051" y="129581"/>
                  <a:pt x="1112030" y="69655"/>
                  <a:pt x="1086196" y="48127"/>
                </a:cubicBezTo>
                <a:cubicBezTo>
                  <a:pt x="1043427" y="12486"/>
                  <a:pt x="1036064" y="8021"/>
                  <a:pt x="1026038" y="0"/>
                </a:cubicBezTo>
                <a:close/>
              </a:path>
            </a:pathLst>
          </a:cu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503438-35CA-F35C-9A02-3D562356C9D2}"/>
              </a:ext>
            </a:extLst>
          </p:cNvPr>
          <p:cNvSpPr/>
          <p:nvPr/>
        </p:nvSpPr>
        <p:spPr>
          <a:xfrm>
            <a:off x="818234" y="5411104"/>
            <a:ext cx="2526224" cy="869544"/>
          </a:xfrm>
          <a:custGeom>
            <a:avLst/>
            <a:gdLst>
              <a:gd name="connsiteX0" fmla="*/ 2340244 w 2526224"/>
              <a:gd name="connsiteY0" fmla="*/ 125626 h 869544"/>
              <a:gd name="connsiteX1" fmla="*/ 2340244 w 2526224"/>
              <a:gd name="connsiteY1" fmla="*/ 125626 h 869544"/>
              <a:gd name="connsiteX2" fmla="*/ 1952787 w 2526224"/>
              <a:gd name="connsiteY2" fmla="*/ 1639 h 869544"/>
              <a:gd name="connsiteX3" fmla="*/ 1596326 w 2526224"/>
              <a:gd name="connsiteY3" fmla="*/ 172120 h 869544"/>
              <a:gd name="connsiteX4" fmla="*/ 1518834 w 2526224"/>
              <a:gd name="connsiteY4" fmla="*/ 203117 h 869544"/>
              <a:gd name="connsiteX5" fmla="*/ 1162373 w 2526224"/>
              <a:gd name="connsiteY5" fmla="*/ 187619 h 869544"/>
              <a:gd name="connsiteX6" fmla="*/ 914400 w 2526224"/>
              <a:gd name="connsiteY6" fmla="*/ 156622 h 869544"/>
              <a:gd name="connsiteX7" fmla="*/ 619932 w 2526224"/>
              <a:gd name="connsiteY7" fmla="*/ 187619 h 869544"/>
              <a:gd name="connsiteX8" fmla="*/ 449451 w 2526224"/>
              <a:gd name="connsiteY8" fmla="*/ 218615 h 869544"/>
              <a:gd name="connsiteX9" fmla="*/ 294468 w 2526224"/>
              <a:gd name="connsiteY9" fmla="*/ 265110 h 869544"/>
              <a:gd name="connsiteX10" fmla="*/ 247973 w 2526224"/>
              <a:gd name="connsiteY10" fmla="*/ 311605 h 869544"/>
              <a:gd name="connsiteX11" fmla="*/ 154983 w 2526224"/>
              <a:gd name="connsiteY11" fmla="*/ 327104 h 869544"/>
              <a:gd name="connsiteX12" fmla="*/ 77492 w 2526224"/>
              <a:gd name="connsiteY12" fmla="*/ 342602 h 869544"/>
              <a:gd name="connsiteX13" fmla="*/ 61993 w 2526224"/>
              <a:gd name="connsiteY13" fmla="*/ 404595 h 869544"/>
              <a:gd name="connsiteX14" fmla="*/ 0 w 2526224"/>
              <a:gd name="connsiteY14" fmla="*/ 699063 h 869544"/>
              <a:gd name="connsiteX15" fmla="*/ 46495 w 2526224"/>
              <a:gd name="connsiteY15" fmla="*/ 792053 h 869544"/>
              <a:gd name="connsiteX16" fmla="*/ 30997 w 2526224"/>
              <a:gd name="connsiteY16" fmla="*/ 838548 h 869544"/>
              <a:gd name="connsiteX17" fmla="*/ 216976 w 2526224"/>
              <a:gd name="connsiteY17" fmla="*/ 869544 h 869544"/>
              <a:gd name="connsiteX18" fmla="*/ 759417 w 2526224"/>
              <a:gd name="connsiteY18" fmla="*/ 854046 h 869544"/>
              <a:gd name="connsiteX19" fmla="*/ 914400 w 2526224"/>
              <a:gd name="connsiteY19" fmla="*/ 838548 h 869544"/>
              <a:gd name="connsiteX20" fmla="*/ 1022888 w 2526224"/>
              <a:gd name="connsiteY20" fmla="*/ 823049 h 869544"/>
              <a:gd name="connsiteX21" fmla="*/ 2262753 w 2526224"/>
              <a:gd name="connsiteY21" fmla="*/ 807551 h 869544"/>
              <a:gd name="connsiteX22" fmla="*/ 2386739 w 2526224"/>
              <a:gd name="connsiteY22" fmla="*/ 761056 h 869544"/>
              <a:gd name="connsiteX23" fmla="*/ 2448732 w 2526224"/>
              <a:gd name="connsiteY23" fmla="*/ 730059 h 869544"/>
              <a:gd name="connsiteX24" fmla="*/ 2526224 w 2526224"/>
              <a:gd name="connsiteY24" fmla="*/ 637070 h 869544"/>
              <a:gd name="connsiteX25" fmla="*/ 2495227 w 2526224"/>
              <a:gd name="connsiteY25" fmla="*/ 497585 h 869544"/>
              <a:gd name="connsiteX26" fmla="*/ 2464231 w 2526224"/>
              <a:gd name="connsiteY26" fmla="*/ 404595 h 869544"/>
              <a:gd name="connsiteX27" fmla="*/ 2448732 w 2526224"/>
              <a:gd name="connsiteY27" fmla="*/ 342602 h 869544"/>
              <a:gd name="connsiteX28" fmla="*/ 2433234 w 2526224"/>
              <a:gd name="connsiteY28" fmla="*/ 265110 h 869544"/>
              <a:gd name="connsiteX29" fmla="*/ 2386739 w 2526224"/>
              <a:gd name="connsiteY29" fmla="*/ 218615 h 869544"/>
              <a:gd name="connsiteX30" fmla="*/ 2340244 w 2526224"/>
              <a:gd name="connsiteY30" fmla="*/ 125626 h 8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26224" h="869544">
                <a:moveTo>
                  <a:pt x="2340244" y="125626"/>
                </a:moveTo>
                <a:lnTo>
                  <a:pt x="2340244" y="125626"/>
                </a:lnTo>
                <a:cubicBezTo>
                  <a:pt x="2264822" y="93302"/>
                  <a:pt x="2057814" y="-14519"/>
                  <a:pt x="1952787" y="1639"/>
                </a:cubicBezTo>
                <a:cubicBezTo>
                  <a:pt x="1777764" y="28566"/>
                  <a:pt x="1731114" y="99542"/>
                  <a:pt x="1596326" y="172120"/>
                </a:cubicBezTo>
                <a:cubicBezTo>
                  <a:pt x="1571831" y="185310"/>
                  <a:pt x="1544665" y="192785"/>
                  <a:pt x="1518834" y="203117"/>
                </a:cubicBezTo>
                <a:cubicBezTo>
                  <a:pt x="1400014" y="197951"/>
                  <a:pt x="1280955" y="196741"/>
                  <a:pt x="1162373" y="187619"/>
                </a:cubicBezTo>
                <a:cubicBezTo>
                  <a:pt x="1079317" y="181230"/>
                  <a:pt x="997701" y="156622"/>
                  <a:pt x="914400" y="156622"/>
                </a:cubicBezTo>
                <a:cubicBezTo>
                  <a:pt x="815702" y="156622"/>
                  <a:pt x="717927" y="175860"/>
                  <a:pt x="619932" y="187619"/>
                </a:cubicBezTo>
                <a:cubicBezTo>
                  <a:pt x="597544" y="190306"/>
                  <a:pt x="476791" y="211324"/>
                  <a:pt x="449451" y="218615"/>
                </a:cubicBezTo>
                <a:cubicBezTo>
                  <a:pt x="397336" y="232512"/>
                  <a:pt x="346129" y="249612"/>
                  <a:pt x="294468" y="265110"/>
                </a:cubicBezTo>
                <a:cubicBezTo>
                  <a:pt x="278970" y="280608"/>
                  <a:pt x="268002" y="302703"/>
                  <a:pt x="247973" y="311605"/>
                </a:cubicBezTo>
                <a:cubicBezTo>
                  <a:pt x="219257" y="324368"/>
                  <a:pt x="185900" y="321483"/>
                  <a:pt x="154983" y="327104"/>
                </a:cubicBezTo>
                <a:cubicBezTo>
                  <a:pt x="129066" y="331816"/>
                  <a:pt x="103322" y="337436"/>
                  <a:pt x="77492" y="342602"/>
                </a:cubicBezTo>
                <a:cubicBezTo>
                  <a:pt x="72326" y="363266"/>
                  <a:pt x="66518" y="383781"/>
                  <a:pt x="61993" y="404595"/>
                </a:cubicBezTo>
                <a:cubicBezTo>
                  <a:pt x="40685" y="502613"/>
                  <a:pt x="0" y="699063"/>
                  <a:pt x="0" y="699063"/>
                </a:cubicBezTo>
                <a:cubicBezTo>
                  <a:pt x="15498" y="730060"/>
                  <a:pt x="38977" y="758223"/>
                  <a:pt x="46495" y="792053"/>
                </a:cubicBezTo>
                <a:cubicBezTo>
                  <a:pt x="50039" y="808001"/>
                  <a:pt x="16125" y="831788"/>
                  <a:pt x="30997" y="838548"/>
                </a:cubicBezTo>
                <a:cubicBezTo>
                  <a:pt x="88212" y="864555"/>
                  <a:pt x="154983" y="859212"/>
                  <a:pt x="216976" y="869544"/>
                </a:cubicBezTo>
                <a:lnTo>
                  <a:pt x="759417" y="854046"/>
                </a:lnTo>
                <a:cubicBezTo>
                  <a:pt x="811284" y="851741"/>
                  <a:pt x="862837" y="844614"/>
                  <a:pt x="914400" y="838548"/>
                </a:cubicBezTo>
                <a:cubicBezTo>
                  <a:pt x="950680" y="834280"/>
                  <a:pt x="986368" y="823889"/>
                  <a:pt x="1022888" y="823049"/>
                </a:cubicBezTo>
                <a:cubicBezTo>
                  <a:pt x="1436099" y="813550"/>
                  <a:pt x="1849465" y="812717"/>
                  <a:pt x="2262753" y="807551"/>
                </a:cubicBezTo>
                <a:cubicBezTo>
                  <a:pt x="2313879" y="790509"/>
                  <a:pt x="2331139" y="785768"/>
                  <a:pt x="2386739" y="761056"/>
                </a:cubicBezTo>
                <a:cubicBezTo>
                  <a:pt x="2407851" y="751673"/>
                  <a:pt x="2429932" y="743488"/>
                  <a:pt x="2448732" y="730059"/>
                </a:cubicBezTo>
                <a:cubicBezTo>
                  <a:pt x="2486702" y="702937"/>
                  <a:pt x="2501507" y="674145"/>
                  <a:pt x="2526224" y="637070"/>
                </a:cubicBezTo>
                <a:cubicBezTo>
                  <a:pt x="2481883" y="504043"/>
                  <a:pt x="2549779" y="715794"/>
                  <a:pt x="2495227" y="497585"/>
                </a:cubicBezTo>
                <a:cubicBezTo>
                  <a:pt x="2487303" y="465887"/>
                  <a:pt x="2473620" y="435890"/>
                  <a:pt x="2464231" y="404595"/>
                </a:cubicBezTo>
                <a:cubicBezTo>
                  <a:pt x="2458110" y="384193"/>
                  <a:pt x="2453353" y="363395"/>
                  <a:pt x="2448732" y="342602"/>
                </a:cubicBezTo>
                <a:cubicBezTo>
                  <a:pt x="2443018" y="316887"/>
                  <a:pt x="2445015" y="288671"/>
                  <a:pt x="2433234" y="265110"/>
                </a:cubicBezTo>
                <a:cubicBezTo>
                  <a:pt x="2423432" y="245506"/>
                  <a:pt x="2402237" y="234113"/>
                  <a:pt x="2386739" y="218615"/>
                </a:cubicBezTo>
                <a:cubicBezTo>
                  <a:pt x="2368976" y="129796"/>
                  <a:pt x="2347993" y="141124"/>
                  <a:pt x="2340244" y="125626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248A36-E0EA-7EBE-67F1-BEE6F7F5B6E1}"/>
              </a:ext>
            </a:extLst>
          </p:cNvPr>
          <p:cNvSpPr/>
          <p:nvPr/>
        </p:nvSpPr>
        <p:spPr>
          <a:xfrm>
            <a:off x="4739305" y="3613830"/>
            <a:ext cx="1363851" cy="1752418"/>
          </a:xfrm>
          <a:custGeom>
            <a:avLst/>
            <a:gdLst>
              <a:gd name="connsiteX0" fmla="*/ 0 w 1363851"/>
              <a:gd name="connsiteY0" fmla="*/ 47605 h 1752418"/>
              <a:gd name="connsiteX1" fmla="*/ 0 w 1363851"/>
              <a:gd name="connsiteY1" fmla="*/ 47605 h 1752418"/>
              <a:gd name="connsiteX2" fmla="*/ 123987 w 1363851"/>
              <a:gd name="connsiteY2" fmla="*/ 1110 h 1752418"/>
              <a:gd name="connsiteX3" fmla="*/ 247973 w 1363851"/>
              <a:gd name="connsiteY3" fmla="*/ 16608 h 1752418"/>
              <a:gd name="connsiteX4" fmla="*/ 573438 w 1363851"/>
              <a:gd name="connsiteY4" fmla="*/ 63103 h 1752418"/>
              <a:gd name="connsiteX5" fmla="*/ 697424 w 1363851"/>
              <a:gd name="connsiteY5" fmla="*/ 94100 h 1752418"/>
              <a:gd name="connsiteX6" fmla="*/ 836909 w 1363851"/>
              <a:gd name="connsiteY6" fmla="*/ 233584 h 1752418"/>
              <a:gd name="connsiteX7" fmla="*/ 929899 w 1363851"/>
              <a:gd name="connsiteY7" fmla="*/ 435062 h 1752418"/>
              <a:gd name="connsiteX8" fmla="*/ 976394 w 1363851"/>
              <a:gd name="connsiteY8" fmla="*/ 497055 h 1752418"/>
              <a:gd name="connsiteX9" fmla="*/ 1053885 w 1363851"/>
              <a:gd name="connsiteY9" fmla="*/ 636540 h 1752418"/>
              <a:gd name="connsiteX10" fmla="*/ 1131377 w 1363851"/>
              <a:gd name="connsiteY10" fmla="*/ 853517 h 1752418"/>
              <a:gd name="connsiteX11" fmla="*/ 1193370 w 1363851"/>
              <a:gd name="connsiteY11" fmla="*/ 884513 h 1752418"/>
              <a:gd name="connsiteX12" fmla="*/ 1224366 w 1363851"/>
              <a:gd name="connsiteY12" fmla="*/ 962005 h 1752418"/>
              <a:gd name="connsiteX13" fmla="*/ 1255363 w 1363851"/>
              <a:gd name="connsiteY13" fmla="*/ 1023998 h 1752418"/>
              <a:gd name="connsiteX14" fmla="*/ 1286360 w 1363851"/>
              <a:gd name="connsiteY14" fmla="*/ 1116988 h 1752418"/>
              <a:gd name="connsiteX15" fmla="*/ 1317356 w 1363851"/>
              <a:gd name="connsiteY15" fmla="*/ 1163483 h 1752418"/>
              <a:gd name="connsiteX16" fmla="*/ 1348353 w 1363851"/>
              <a:gd name="connsiteY16" fmla="*/ 1271971 h 1752418"/>
              <a:gd name="connsiteX17" fmla="*/ 1363851 w 1363851"/>
              <a:gd name="connsiteY17" fmla="*/ 1318466 h 1752418"/>
              <a:gd name="connsiteX18" fmla="*/ 1332855 w 1363851"/>
              <a:gd name="connsiteY18" fmla="*/ 1488947 h 1752418"/>
              <a:gd name="connsiteX19" fmla="*/ 1317356 w 1363851"/>
              <a:gd name="connsiteY19" fmla="*/ 1566439 h 1752418"/>
              <a:gd name="connsiteX20" fmla="*/ 1301858 w 1363851"/>
              <a:gd name="connsiteY20" fmla="*/ 1612933 h 1752418"/>
              <a:gd name="connsiteX21" fmla="*/ 1270861 w 1363851"/>
              <a:gd name="connsiteY21" fmla="*/ 1736920 h 1752418"/>
              <a:gd name="connsiteX22" fmla="*/ 1177872 w 1363851"/>
              <a:gd name="connsiteY22" fmla="*/ 1752418 h 1752418"/>
              <a:gd name="connsiteX23" fmla="*/ 914400 w 1363851"/>
              <a:gd name="connsiteY23" fmla="*/ 1566439 h 1752418"/>
              <a:gd name="connsiteX24" fmla="*/ 852407 w 1363851"/>
              <a:gd name="connsiteY24" fmla="*/ 1504445 h 1752418"/>
              <a:gd name="connsiteX25" fmla="*/ 821411 w 1363851"/>
              <a:gd name="connsiteY25" fmla="*/ 1457950 h 1752418"/>
              <a:gd name="connsiteX26" fmla="*/ 743919 w 1363851"/>
              <a:gd name="connsiteY26" fmla="*/ 1318466 h 1752418"/>
              <a:gd name="connsiteX27" fmla="*/ 712922 w 1363851"/>
              <a:gd name="connsiteY27" fmla="*/ 1240974 h 1752418"/>
              <a:gd name="connsiteX28" fmla="*/ 681926 w 1363851"/>
              <a:gd name="connsiteY28" fmla="*/ 1178981 h 1752418"/>
              <a:gd name="connsiteX29" fmla="*/ 604434 w 1363851"/>
              <a:gd name="connsiteY29" fmla="*/ 1008500 h 1752418"/>
              <a:gd name="connsiteX30" fmla="*/ 573438 w 1363851"/>
              <a:gd name="connsiteY30" fmla="*/ 946506 h 1752418"/>
              <a:gd name="connsiteX31" fmla="*/ 511444 w 1363851"/>
              <a:gd name="connsiteY31" fmla="*/ 915510 h 1752418"/>
              <a:gd name="connsiteX32" fmla="*/ 418455 w 1363851"/>
              <a:gd name="connsiteY32" fmla="*/ 853517 h 1752418"/>
              <a:gd name="connsiteX33" fmla="*/ 356461 w 1363851"/>
              <a:gd name="connsiteY33" fmla="*/ 822520 h 1752418"/>
              <a:gd name="connsiteX34" fmla="*/ 216977 w 1363851"/>
              <a:gd name="connsiteY34" fmla="*/ 698533 h 1752418"/>
              <a:gd name="connsiteX35" fmla="*/ 123987 w 1363851"/>
              <a:gd name="connsiteY35" fmla="*/ 512554 h 1752418"/>
              <a:gd name="connsiteX36" fmla="*/ 108488 w 1363851"/>
              <a:gd name="connsiteY36" fmla="*/ 388567 h 1752418"/>
              <a:gd name="connsiteX37" fmla="*/ 77492 w 1363851"/>
              <a:gd name="connsiteY37" fmla="*/ 295578 h 1752418"/>
              <a:gd name="connsiteX38" fmla="*/ 61994 w 1363851"/>
              <a:gd name="connsiteY38" fmla="*/ 140594 h 1752418"/>
              <a:gd name="connsiteX39" fmla="*/ 0 w 1363851"/>
              <a:gd name="connsiteY39" fmla="*/ 47605 h 17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3851" h="1752418">
                <a:moveTo>
                  <a:pt x="0" y="47605"/>
                </a:moveTo>
                <a:lnTo>
                  <a:pt x="0" y="47605"/>
                </a:lnTo>
                <a:cubicBezTo>
                  <a:pt x="41329" y="32107"/>
                  <a:pt x="80188" y="6585"/>
                  <a:pt x="123987" y="1110"/>
                </a:cubicBezTo>
                <a:cubicBezTo>
                  <a:pt x="165316" y="-4056"/>
                  <a:pt x="206832" y="10112"/>
                  <a:pt x="247973" y="16608"/>
                </a:cubicBezTo>
                <a:cubicBezTo>
                  <a:pt x="561093" y="66048"/>
                  <a:pt x="278683" y="33628"/>
                  <a:pt x="573438" y="63103"/>
                </a:cubicBezTo>
                <a:cubicBezTo>
                  <a:pt x="614767" y="73435"/>
                  <a:pt x="658100" y="77715"/>
                  <a:pt x="697424" y="94100"/>
                </a:cubicBezTo>
                <a:cubicBezTo>
                  <a:pt x="751581" y="116666"/>
                  <a:pt x="805543" y="195945"/>
                  <a:pt x="836909" y="233584"/>
                </a:cubicBezTo>
                <a:cubicBezTo>
                  <a:pt x="868771" y="313241"/>
                  <a:pt x="882527" y="353853"/>
                  <a:pt x="929899" y="435062"/>
                </a:cubicBezTo>
                <a:cubicBezTo>
                  <a:pt x="942914" y="457374"/>
                  <a:pt x="962066" y="475563"/>
                  <a:pt x="976394" y="497055"/>
                </a:cubicBezTo>
                <a:cubicBezTo>
                  <a:pt x="1015309" y="555429"/>
                  <a:pt x="1024345" y="577462"/>
                  <a:pt x="1053885" y="636540"/>
                </a:cubicBezTo>
                <a:cubicBezTo>
                  <a:pt x="1070033" y="709206"/>
                  <a:pt x="1073901" y="796041"/>
                  <a:pt x="1131377" y="853517"/>
                </a:cubicBezTo>
                <a:cubicBezTo>
                  <a:pt x="1147714" y="869854"/>
                  <a:pt x="1172706" y="874181"/>
                  <a:pt x="1193370" y="884513"/>
                </a:cubicBezTo>
                <a:cubicBezTo>
                  <a:pt x="1203702" y="910344"/>
                  <a:pt x="1213067" y="936582"/>
                  <a:pt x="1224366" y="962005"/>
                </a:cubicBezTo>
                <a:cubicBezTo>
                  <a:pt x="1233749" y="983117"/>
                  <a:pt x="1246782" y="1002547"/>
                  <a:pt x="1255363" y="1023998"/>
                </a:cubicBezTo>
                <a:cubicBezTo>
                  <a:pt x="1267498" y="1054334"/>
                  <a:pt x="1268236" y="1089802"/>
                  <a:pt x="1286360" y="1116988"/>
                </a:cubicBezTo>
                <a:cubicBezTo>
                  <a:pt x="1296692" y="1132486"/>
                  <a:pt x="1309026" y="1146823"/>
                  <a:pt x="1317356" y="1163483"/>
                </a:cubicBezTo>
                <a:cubicBezTo>
                  <a:pt x="1329745" y="1188261"/>
                  <a:pt x="1341730" y="1248790"/>
                  <a:pt x="1348353" y="1271971"/>
                </a:cubicBezTo>
                <a:cubicBezTo>
                  <a:pt x="1352841" y="1287679"/>
                  <a:pt x="1358685" y="1302968"/>
                  <a:pt x="1363851" y="1318466"/>
                </a:cubicBezTo>
                <a:cubicBezTo>
                  <a:pt x="1336989" y="1506506"/>
                  <a:pt x="1362083" y="1357424"/>
                  <a:pt x="1332855" y="1488947"/>
                </a:cubicBezTo>
                <a:cubicBezTo>
                  <a:pt x="1327141" y="1514662"/>
                  <a:pt x="1323745" y="1540883"/>
                  <a:pt x="1317356" y="1566439"/>
                </a:cubicBezTo>
                <a:cubicBezTo>
                  <a:pt x="1313394" y="1582288"/>
                  <a:pt x="1306156" y="1597172"/>
                  <a:pt x="1301858" y="1612933"/>
                </a:cubicBezTo>
                <a:cubicBezTo>
                  <a:pt x="1290649" y="1654033"/>
                  <a:pt x="1299163" y="1705080"/>
                  <a:pt x="1270861" y="1736920"/>
                </a:cubicBezTo>
                <a:cubicBezTo>
                  <a:pt x="1249984" y="1760407"/>
                  <a:pt x="1208868" y="1747252"/>
                  <a:pt x="1177872" y="1752418"/>
                </a:cubicBezTo>
                <a:cubicBezTo>
                  <a:pt x="1005610" y="1723708"/>
                  <a:pt x="1107101" y="1759140"/>
                  <a:pt x="914400" y="1566439"/>
                </a:cubicBezTo>
                <a:cubicBezTo>
                  <a:pt x="893735" y="1545774"/>
                  <a:pt x="868617" y="1528761"/>
                  <a:pt x="852407" y="1504445"/>
                </a:cubicBezTo>
                <a:cubicBezTo>
                  <a:pt x="842075" y="1488947"/>
                  <a:pt x="831283" y="1473745"/>
                  <a:pt x="821411" y="1457950"/>
                </a:cubicBezTo>
                <a:cubicBezTo>
                  <a:pt x="791317" y="1409800"/>
                  <a:pt x="766692" y="1369704"/>
                  <a:pt x="743919" y="1318466"/>
                </a:cubicBezTo>
                <a:cubicBezTo>
                  <a:pt x="732620" y="1293043"/>
                  <a:pt x="724221" y="1266397"/>
                  <a:pt x="712922" y="1240974"/>
                </a:cubicBezTo>
                <a:cubicBezTo>
                  <a:pt x="703539" y="1219862"/>
                  <a:pt x="690506" y="1200432"/>
                  <a:pt x="681926" y="1178981"/>
                </a:cubicBezTo>
                <a:cubicBezTo>
                  <a:pt x="599378" y="972611"/>
                  <a:pt x="706484" y="1192192"/>
                  <a:pt x="604434" y="1008500"/>
                </a:cubicBezTo>
                <a:cubicBezTo>
                  <a:pt x="593214" y="988304"/>
                  <a:pt x="589775" y="962843"/>
                  <a:pt x="573438" y="946506"/>
                </a:cubicBezTo>
                <a:cubicBezTo>
                  <a:pt x="557101" y="930169"/>
                  <a:pt x="531255" y="927397"/>
                  <a:pt x="511444" y="915510"/>
                </a:cubicBezTo>
                <a:cubicBezTo>
                  <a:pt x="479500" y="896344"/>
                  <a:pt x="450399" y="872684"/>
                  <a:pt x="418455" y="853517"/>
                </a:cubicBezTo>
                <a:cubicBezTo>
                  <a:pt x="398644" y="841630"/>
                  <a:pt x="376053" y="834765"/>
                  <a:pt x="356461" y="822520"/>
                </a:cubicBezTo>
                <a:cubicBezTo>
                  <a:pt x="310571" y="793838"/>
                  <a:pt x="248631" y="738101"/>
                  <a:pt x="216977" y="698533"/>
                </a:cubicBezTo>
                <a:cubicBezTo>
                  <a:pt x="175907" y="647195"/>
                  <a:pt x="148824" y="570507"/>
                  <a:pt x="123987" y="512554"/>
                </a:cubicBezTo>
                <a:cubicBezTo>
                  <a:pt x="118821" y="471225"/>
                  <a:pt x="117215" y="429293"/>
                  <a:pt x="108488" y="388567"/>
                </a:cubicBezTo>
                <a:cubicBezTo>
                  <a:pt x="101642" y="356619"/>
                  <a:pt x="83513" y="327691"/>
                  <a:pt x="77492" y="295578"/>
                </a:cubicBezTo>
                <a:cubicBezTo>
                  <a:pt x="67924" y="244548"/>
                  <a:pt x="69889" y="191909"/>
                  <a:pt x="61994" y="140594"/>
                </a:cubicBezTo>
                <a:cubicBezTo>
                  <a:pt x="43227" y="18613"/>
                  <a:pt x="10332" y="63103"/>
                  <a:pt x="0" y="47605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ADA79-C803-1333-4BF2-6DDD8D93CA4B}"/>
              </a:ext>
            </a:extLst>
          </p:cNvPr>
          <p:cNvSpPr txBox="1"/>
          <p:nvPr/>
        </p:nvSpPr>
        <p:spPr>
          <a:xfrm>
            <a:off x="12291850" y="6612076"/>
            <a:ext cx="61485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Automated Classification of Skin Lesions: From Pixels to Practice - Akhila Narla ∙ Brett </a:t>
            </a:r>
            <a:r>
              <a:rPr lang="en-US" sz="800" dirty="0" err="1">
                <a:solidFill>
                  <a:schemeClr val="bg1"/>
                </a:solidFill>
              </a:rPr>
              <a:t>Kuprel</a:t>
            </a:r>
            <a:r>
              <a:rPr lang="en-US" sz="800" dirty="0">
                <a:solidFill>
                  <a:schemeClr val="bg1"/>
                </a:solidFill>
              </a:rPr>
              <a:t> ∙ Kavita Sarin ∙ Roberto Novoa ∙ Justin Ko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79F5C-318A-FAAC-0F50-301B84DB5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27" y="727429"/>
            <a:ext cx="5492753" cy="5631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06BA36-6B93-5203-3DFF-3A2CC5A79919}"/>
              </a:ext>
            </a:extLst>
          </p:cNvPr>
          <p:cNvSpPr txBox="1"/>
          <p:nvPr/>
        </p:nvSpPr>
        <p:spPr>
          <a:xfrm>
            <a:off x="3483256" y="5587584"/>
            <a:ext cx="50369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github.com/CompOmics/ML-course-VIB-2024</a:t>
            </a:r>
            <a:endParaRPr lang="en-NL" dirty="0"/>
          </a:p>
        </p:txBody>
      </p:sp>
      <p:pic>
        <p:nvPicPr>
          <p:cNvPr id="15" name="Picture 1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7075DD0-8FFC-F60F-EB9D-C8830F2BB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18" y="2635058"/>
            <a:ext cx="2857500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7E14C-5A79-1F28-3C43-2792B2F088E9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Narla et al. J Invest Dermatol (2018)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393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AA45-FF9D-6117-4B8E-46805100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52201A38-07E5-661D-F76B-D2B2D585C21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I lied; multiple pigeons learned to do this in just 14 days. However, there are similarities with Machine Learning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A6150-9091-ADBF-CDDE-B58882505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</a:t>
            </a:fld>
            <a:endParaRPr lang="nl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960BD-12FC-2FD6-0C13-36009F350E32}"/>
              </a:ext>
            </a:extLst>
          </p:cNvPr>
          <p:cNvGrpSpPr/>
          <p:nvPr/>
        </p:nvGrpSpPr>
        <p:grpSpPr>
          <a:xfrm>
            <a:off x="988290" y="2262906"/>
            <a:ext cx="3296912" cy="3208482"/>
            <a:chOff x="711199" y="234950"/>
            <a:chExt cx="5703456" cy="555047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62136DB-9CD1-784B-2A25-29BBC852B2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 r="47387" b="58278"/>
            <a:stretch>
              <a:fillRect/>
            </a:stretch>
          </p:blipFill>
          <p:spPr bwMode="auto">
            <a:xfrm>
              <a:off x="711200" y="234950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56484D-38A9-A98C-B865-4DE140278D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33" t="289" r="-113" b="57989"/>
            <a:stretch>
              <a:fillRect/>
            </a:stretch>
          </p:blipFill>
          <p:spPr bwMode="auto">
            <a:xfrm>
              <a:off x="711199" y="3120159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phic 10" descr="Doctor female with solid fill">
            <a:extLst>
              <a:ext uri="{FF2B5EF4-FFF2-40B4-BE49-F238E27FC236}">
                <a16:creationId xmlns:a16="http://schemas.microsoft.com/office/drawing/2014/main" id="{F8468703-D5C5-63D5-57FC-EB3BC77CF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7343" y="2079444"/>
            <a:ext cx="1778000" cy="1778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FB64DB-CF5F-889F-E861-77CF7872A766}"/>
              </a:ext>
            </a:extLst>
          </p:cNvPr>
          <p:cNvSpPr/>
          <p:nvPr/>
        </p:nvSpPr>
        <p:spPr>
          <a:xfrm>
            <a:off x="4581237" y="268149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83DCCF5-0B76-2EDA-FE70-530FC9A30370}"/>
              </a:ext>
            </a:extLst>
          </p:cNvPr>
          <p:cNvSpPr/>
          <p:nvPr/>
        </p:nvSpPr>
        <p:spPr>
          <a:xfrm>
            <a:off x="4581237" y="4881161"/>
            <a:ext cx="586510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82C77-C6A6-1D91-F292-56A15533789C}"/>
              </a:ext>
            </a:extLst>
          </p:cNvPr>
          <p:cNvSpPr txBox="1"/>
          <p:nvPr/>
        </p:nvSpPr>
        <p:spPr>
          <a:xfrm>
            <a:off x="4596719" y="1767600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Human Expert</a:t>
            </a:r>
            <a:endParaRPr lang="en-NL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CA35625-0F9C-4C2C-28BB-B7AE43F86D36}"/>
              </a:ext>
            </a:extLst>
          </p:cNvPr>
          <p:cNvSpPr/>
          <p:nvPr/>
        </p:nvSpPr>
        <p:spPr>
          <a:xfrm>
            <a:off x="7740074" y="3688151"/>
            <a:ext cx="500157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807F4A2-ACB2-F4A9-5FED-CA7820CFE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52" y="2905988"/>
            <a:ext cx="2815178" cy="18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Pigeon 0.5 pics??? #pigeonsofinstagram #petpigeons #funnymemes #pointfive  #animalsmemes #birds #birdsofinstagram #petbirds #cuteanimals #funny  #goofymemes #cute #birdmemes">
            <a:extLst>
              <a:ext uri="{FF2B5EF4-FFF2-40B4-BE49-F238E27FC236}">
                <a16:creationId xmlns:a16="http://schemas.microsoft.com/office/drawing/2014/main" id="{CA81F3FE-AAE7-1B9C-C06C-3B5C3B89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30080" y="3930716"/>
            <a:ext cx="1536989" cy="19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CB4DF-C6CD-3C18-A061-1443C3A6663A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Levenson et al. PLOS One (2015)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3043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9144-BB52-6BAA-6BF7-939780DE1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18D2-D44F-5912-30FD-32C09B70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b="1" dirty="0"/>
              <a:t>Although the model is only trained on healthy tissue data,</a:t>
            </a:r>
            <a:br>
              <a:rPr lang="en-GB" sz="3200" b="1" dirty="0"/>
            </a:br>
            <a:r>
              <a:rPr lang="en-GB" sz="3200" b="1" dirty="0"/>
              <a:t>it can provide insight into changes in cancerous samples</a:t>
            </a:r>
            <a:endParaRPr lang="en-BE" sz="32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42BA4-A95F-4E45-E78A-17C2203E7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6451" y="6356350"/>
            <a:ext cx="9719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Gent Panno Text SemiBold"/>
                <a:ea typeface="+mn-ea"/>
                <a:cs typeface="+mn-cs"/>
              </a:rPr>
              <a:t>Claeys, JPR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0AC78-4F9E-D6D6-D528-E753352C1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596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3F558-74D7-4DE7-865B-0F3399673619}" type="slidenum">
              <a:rPr kumimoji="0" lang="nl-B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Gent Panno Text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BE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Gent Panno Text SemiBold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F850AC-2E7A-8CE0-B3FA-317CEAC3A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5549" y="498372"/>
            <a:ext cx="720000" cy="720000"/>
          </a:xfrm>
          <a:prstGeom prst="ellipse">
            <a:avLst/>
          </a:prstGeom>
          <a:ln w="38100"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AEEE05A-8CBA-07B6-DB22-2DFEEFB01D72}"/>
              </a:ext>
            </a:extLst>
          </p:cNvPr>
          <p:cNvGrpSpPr/>
          <p:nvPr/>
        </p:nvGrpSpPr>
        <p:grpSpPr>
          <a:xfrm>
            <a:off x="265837" y="1486660"/>
            <a:ext cx="10624981" cy="5130694"/>
            <a:chOff x="484145" y="1266348"/>
            <a:chExt cx="11223709" cy="54198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5DA86E-5C4A-D310-8404-1C8219F9C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145" y="1266348"/>
              <a:ext cx="11223709" cy="54198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9E2FEA-F4C6-96AB-6E6F-050C5F2188BC}"/>
                </a:ext>
              </a:extLst>
            </p:cNvPr>
            <p:cNvSpPr/>
            <p:nvPr/>
          </p:nvSpPr>
          <p:spPr>
            <a:xfrm>
              <a:off x="10978243" y="6444342"/>
              <a:ext cx="255814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09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4782E-02B2-F3B8-F85F-B71ECB1F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DAA4BCB-7DEA-7EC3-48ED-DD459B40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365125"/>
            <a:ext cx="11358282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Saliency maps to gain fundamental knowledge</a:t>
            </a:r>
            <a:br>
              <a:rPr lang="en-US" sz="3200" b="1" dirty="0"/>
            </a:br>
            <a:r>
              <a:rPr lang="en-US" sz="3200" b="1" dirty="0"/>
              <a:t>on the retention mechanism</a:t>
            </a:r>
            <a:endParaRPr lang="en-BE" sz="3200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975044-9078-3B1B-8852-C9D64CD7B6D6}"/>
              </a:ext>
            </a:extLst>
          </p:cNvPr>
          <p:cNvGrpSpPr/>
          <p:nvPr/>
        </p:nvGrpSpPr>
        <p:grpSpPr>
          <a:xfrm>
            <a:off x="5916932" y="1627776"/>
            <a:ext cx="4835701" cy="2180702"/>
            <a:chOff x="7779042" y="1309827"/>
            <a:chExt cx="3826234" cy="1725474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A616A0F-CBBD-5FE3-6188-9FA42DD7B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71" r="67346" b="50639"/>
            <a:stretch/>
          </p:blipFill>
          <p:spPr bwMode="auto">
            <a:xfrm>
              <a:off x="7779042" y="1816101"/>
              <a:ext cx="3826234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8B74B9-E3E7-33A2-F506-4C053450C413}"/>
                </a:ext>
              </a:extLst>
            </p:cNvPr>
            <p:cNvSpPr txBox="1"/>
            <p:nvPr/>
          </p:nvSpPr>
          <p:spPr>
            <a:xfrm>
              <a:off x="8850910" y="1309827"/>
              <a:ext cx="16824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FA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(Formic Acid)</a:t>
              </a: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C71AA-5102-F449-7470-4B4A3E862F83}"/>
              </a:ext>
            </a:extLst>
          </p:cNvPr>
          <p:cNvGrpSpPr/>
          <p:nvPr/>
        </p:nvGrpSpPr>
        <p:grpSpPr>
          <a:xfrm>
            <a:off x="6154147" y="2915878"/>
            <a:ext cx="4791938" cy="2289534"/>
            <a:chOff x="6725647" y="4348438"/>
            <a:chExt cx="4791938" cy="22895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4B7A0C-9125-8F47-BDB7-FDB2C73365E0}"/>
                </a:ext>
              </a:extLst>
            </p:cNvPr>
            <p:cNvSpPr txBox="1"/>
            <p:nvPr/>
          </p:nvSpPr>
          <p:spPr>
            <a:xfrm>
              <a:off x="7804989" y="4348438"/>
              <a:ext cx="2126385" cy="93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AA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(Acetic Acid)</a:t>
              </a: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A5D7158-528E-E5D4-6935-619C8C69B4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41" t="13771" b="50639"/>
            <a:stretch/>
          </p:blipFill>
          <p:spPr bwMode="auto">
            <a:xfrm>
              <a:off x="6725647" y="5097113"/>
              <a:ext cx="4791938" cy="15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BF87C5-9CA4-C317-73C6-9B7FA1FC54DE}"/>
              </a:ext>
            </a:extLst>
          </p:cNvPr>
          <p:cNvGrpSpPr/>
          <p:nvPr/>
        </p:nvGrpSpPr>
        <p:grpSpPr>
          <a:xfrm>
            <a:off x="6081424" y="4417847"/>
            <a:ext cx="4815184" cy="2165177"/>
            <a:chOff x="6550387" y="2744645"/>
            <a:chExt cx="4815184" cy="2165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87E6FD-119A-20B2-0E05-D513E1255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85" t="13771" r="33399" b="50639"/>
            <a:stretch/>
          </p:blipFill>
          <p:spPr bwMode="auto">
            <a:xfrm>
              <a:off x="6550387" y="3368963"/>
              <a:ext cx="4815184" cy="15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E4A41B-7FE4-306F-FA4A-BB613C534820}"/>
                </a:ext>
              </a:extLst>
            </p:cNvPr>
            <p:cNvSpPr txBox="1"/>
            <p:nvPr/>
          </p:nvSpPr>
          <p:spPr>
            <a:xfrm>
              <a:off x="7804989" y="2744645"/>
              <a:ext cx="2126386" cy="93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EG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(Ethylene Glycol)</a:t>
              </a: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816AD7-B2B3-D35B-89CE-718D625174E2}"/>
              </a:ext>
            </a:extLst>
          </p:cNvPr>
          <p:cNvGrpSpPr/>
          <p:nvPr/>
        </p:nvGrpSpPr>
        <p:grpSpPr>
          <a:xfrm>
            <a:off x="962340" y="1348404"/>
            <a:ext cx="4482816" cy="5509595"/>
            <a:chOff x="962339" y="983974"/>
            <a:chExt cx="4779331" cy="587402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85900F-B15B-24D6-A277-D340E63414A2}"/>
                </a:ext>
              </a:extLst>
            </p:cNvPr>
            <p:cNvGrpSpPr/>
            <p:nvPr/>
          </p:nvGrpSpPr>
          <p:grpSpPr>
            <a:xfrm>
              <a:off x="962339" y="983974"/>
              <a:ext cx="4779331" cy="5874026"/>
              <a:chOff x="1866899" y="983974"/>
              <a:chExt cx="4779331" cy="587402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D429C57-6C04-16E3-1C3D-87F98A2808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36"/>
              <a:stretch/>
            </p:blipFill>
            <p:spPr bwMode="auto">
              <a:xfrm>
                <a:off x="1866899" y="983974"/>
                <a:ext cx="4779331" cy="58740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1A7B53-21A8-AD2F-865F-BD02E67340EC}"/>
                  </a:ext>
                </a:extLst>
              </p:cNvPr>
              <p:cNvSpPr txBox="1"/>
              <p:nvPr/>
            </p:nvSpPr>
            <p:spPr>
              <a:xfrm>
                <a:off x="3293363" y="1138051"/>
                <a:ext cx="1974930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RP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(Hydrophobicity)</a:t>
                </a:r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E4754-6754-4583-DA6B-804D5ED6D99C}"/>
                  </a:ext>
                </a:extLst>
              </p:cNvPr>
              <p:cNvSpPr txBox="1"/>
              <p:nvPr/>
            </p:nvSpPr>
            <p:spPr>
              <a:xfrm>
                <a:off x="3293363" y="2828870"/>
                <a:ext cx="190347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HILIC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(Hydrophilicity)</a:t>
                </a:r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E4E5D6-3BCA-E6E7-2DB6-B1BD7608C920}"/>
                  </a:ext>
                </a:extLst>
              </p:cNvPr>
              <p:cNvSpPr txBox="1"/>
              <p:nvPr/>
            </p:nvSpPr>
            <p:spPr>
              <a:xfrm>
                <a:off x="3072383" y="4705716"/>
                <a:ext cx="2328361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SCX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(cation interactions)</a:t>
                </a:r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endParaRP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BE85A1-F850-D031-20AB-542596DE4100}"/>
                </a:ext>
              </a:extLst>
            </p:cNvPr>
            <p:cNvSpPr/>
            <p:nvPr/>
          </p:nvSpPr>
          <p:spPr>
            <a:xfrm rot="16200000">
              <a:off x="749674" y="1790765"/>
              <a:ext cx="1091947" cy="6666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A1272E6-B47C-AD98-3C54-8B69ECACF430}"/>
                </a:ext>
              </a:extLst>
            </p:cNvPr>
            <p:cNvSpPr/>
            <p:nvPr/>
          </p:nvSpPr>
          <p:spPr>
            <a:xfrm rot="16200000">
              <a:off x="889426" y="3621933"/>
              <a:ext cx="977483" cy="6666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1D20899-03D7-749D-0225-4A6916A77CBA}"/>
                </a:ext>
              </a:extLst>
            </p:cNvPr>
            <p:cNvSpPr/>
            <p:nvPr/>
          </p:nvSpPr>
          <p:spPr>
            <a:xfrm rot="16200000">
              <a:off x="889427" y="5416839"/>
              <a:ext cx="977482" cy="6666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0F9123-941F-DB60-BA2D-DEF187C93AD9}"/>
                </a:ext>
              </a:extLst>
            </p:cNvPr>
            <p:cNvSpPr/>
            <p:nvPr/>
          </p:nvSpPr>
          <p:spPr>
            <a:xfrm rot="16200000">
              <a:off x="2427701" y="2366664"/>
              <a:ext cx="415399" cy="4450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B4268A-C081-84D1-7474-F45DED390009}"/>
                </a:ext>
              </a:extLst>
            </p:cNvPr>
            <p:cNvSpPr/>
            <p:nvPr/>
          </p:nvSpPr>
          <p:spPr>
            <a:xfrm rot="16200000">
              <a:off x="2531989" y="4166978"/>
              <a:ext cx="371854" cy="4450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01262A-E145-3270-7695-F6991239BE0D}"/>
                </a:ext>
              </a:extLst>
            </p:cNvPr>
            <p:cNvSpPr/>
            <p:nvPr/>
          </p:nvSpPr>
          <p:spPr>
            <a:xfrm rot="16200000">
              <a:off x="2531992" y="5961888"/>
              <a:ext cx="371853" cy="44501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C084382-042D-D71D-CA62-3D4175AA9C41}"/>
                </a:ext>
              </a:extLst>
            </p:cNvPr>
            <p:cNvSpPr/>
            <p:nvPr/>
          </p:nvSpPr>
          <p:spPr>
            <a:xfrm rot="19745938">
              <a:off x="4578204" y="1492580"/>
              <a:ext cx="803902" cy="10564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34F2-3EB8-0948-8492-36D7EE28B183}"/>
                </a:ext>
              </a:extLst>
            </p:cNvPr>
            <p:cNvSpPr/>
            <p:nvPr/>
          </p:nvSpPr>
          <p:spPr>
            <a:xfrm rot="19745938">
              <a:off x="4716396" y="3277686"/>
              <a:ext cx="719632" cy="10564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4FB264-379F-CB93-5451-A3C0A80682E2}"/>
                </a:ext>
              </a:extLst>
            </p:cNvPr>
            <p:cNvSpPr/>
            <p:nvPr/>
          </p:nvSpPr>
          <p:spPr>
            <a:xfrm rot="19745938">
              <a:off x="4716401" y="5072592"/>
              <a:ext cx="719630" cy="10564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A3C77BC2-B180-FA25-8B7F-7021207CBA5A}"/>
              </a:ext>
            </a:extLst>
          </p:cNvPr>
          <p:cNvSpPr/>
          <p:nvPr/>
        </p:nvSpPr>
        <p:spPr>
          <a:xfrm rot="19745938">
            <a:off x="10021990" y="3146952"/>
            <a:ext cx="684616" cy="67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Gent Panno Tex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FF4C44-8345-474E-B2AD-6AEF897FE3B2}"/>
              </a:ext>
            </a:extLst>
          </p:cNvPr>
          <p:cNvSpPr/>
          <p:nvPr/>
        </p:nvSpPr>
        <p:spPr>
          <a:xfrm rot="19745938">
            <a:off x="9994083" y="4571619"/>
            <a:ext cx="635025" cy="656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Gent Panno Tex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A0BDF1-3B81-551D-04D9-5D342ADC1869}"/>
              </a:ext>
            </a:extLst>
          </p:cNvPr>
          <p:cNvSpPr/>
          <p:nvPr/>
        </p:nvSpPr>
        <p:spPr>
          <a:xfrm rot="19745938">
            <a:off x="10002952" y="5933992"/>
            <a:ext cx="696826" cy="70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Gent Panno Text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E56660-0936-56CC-98CF-19A5188A3DAD}"/>
              </a:ext>
            </a:extLst>
          </p:cNvPr>
          <p:cNvSpPr/>
          <p:nvPr/>
        </p:nvSpPr>
        <p:spPr>
          <a:xfrm>
            <a:off x="9293596" y="1697182"/>
            <a:ext cx="2712720" cy="7693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Gent Panno Text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AC1FA4-5119-615E-47CE-064984AA1F05}"/>
              </a:ext>
            </a:extLst>
          </p:cNvPr>
          <p:cNvGrpSpPr/>
          <p:nvPr/>
        </p:nvGrpSpPr>
        <p:grpSpPr>
          <a:xfrm>
            <a:off x="9397974" y="1749362"/>
            <a:ext cx="3478972" cy="662786"/>
            <a:chOff x="5353686" y="1217711"/>
            <a:chExt cx="3478972" cy="66278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A62E9-E3FB-8F6D-FC87-711CBA1A4803}"/>
                </a:ext>
              </a:extLst>
            </p:cNvPr>
            <p:cNvSpPr/>
            <p:nvPr/>
          </p:nvSpPr>
          <p:spPr>
            <a:xfrm>
              <a:off x="5353686" y="1252968"/>
              <a:ext cx="266040" cy="237417"/>
            </a:xfrm>
            <a:prstGeom prst="rect">
              <a:avLst/>
            </a:prstGeom>
            <a:solidFill>
              <a:srgbClr val="7D9C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EE1BAC-2857-8C3D-C622-7642D29B0CF5}"/>
                </a:ext>
              </a:extLst>
            </p:cNvPr>
            <p:cNvSpPr/>
            <p:nvPr/>
          </p:nvSpPr>
          <p:spPr>
            <a:xfrm>
              <a:off x="5353911" y="1631861"/>
              <a:ext cx="266040" cy="237417"/>
            </a:xfrm>
            <a:prstGeom prst="rect">
              <a:avLst/>
            </a:prstGeom>
            <a:solidFill>
              <a:srgbClr val="D49F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AB1BDE-2BBF-6BFF-211A-51EBCA336341}"/>
                </a:ext>
              </a:extLst>
            </p:cNvPr>
            <p:cNvSpPr txBox="1"/>
            <p:nvPr/>
          </p:nvSpPr>
          <p:spPr>
            <a:xfrm>
              <a:off x="5596336" y="1217711"/>
              <a:ext cx="3001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Positive retention time contribution</a:t>
              </a:r>
              <a:endPara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520AAE-7603-B908-AA8C-FE3B4C11FD60}"/>
                </a:ext>
              </a:extLst>
            </p:cNvPr>
            <p:cNvSpPr txBox="1"/>
            <p:nvPr/>
          </p:nvSpPr>
          <p:spPr>
            <a:xfrm>
              <a:off x="5596336" y="1603498"/>
              <a:ext cx="3236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Negative retention time contribution</a:t>
              </a:r>
              <a:endParaRPr kumimoji="0" lang="en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</p:grpSp>
      <p:pic>
        <p:nvPicPr>
          <p:cNvPr id="40" name="Picture 2" descr="Jiri Urban – Principal Investigator – Masaryk University | LinkedIn">
            <a:extLst>
              <a:ext uri="{FF2B5EF4-FFF2-40B4-BE49-F238E27FC236}">
                <a16:creationId xmlns:a16="http://schemas.microsoft.com/office/drawing/2014/main" id="{10A71ED2-1F29-0E04-6FF6-4B1A2887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157" y="175028"/>
            <a:ext cx="776901" cy="7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Mgr. Kateřina Hrůzová – Projects | Faculty of Science MU">
            <a:extLst>
              <a:ext uri="{FF2B5EF4-FFF2-40B4-BE49-F238E27FC236}">
                <a16:creationId xmlns:a16="http://schemas.microsoft.com/office/drawing/2014/main" id="{2173C312-7203-922D-67E3-26576478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223" y="175028"/>
            <a:ext cx="636524" cy="77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0445F8F-EEDA-8F10-5719-31BA84BD8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9173" y="229065"/>
            <a:ext cx="1616819" cy="52988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2F20185-45B8-B8C1-5B25-33EE1290BBDA}"/>
              </a:ext>
            </a:extLst>
          </p:cNvPr>
          <p:cNvSpPr txBox="1"/>
          <p:nvPr/>
        </p:nvSpPr>
        <p:spPr>
          <a:xfrm>
            <a:off x="8856107" y="753507"/>
            <a:ext cx="1580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 (Body)"/>
                <a:ea typeface="+mn-ea"/>
                <a:cs typeface="+mn-cs"/>
              </a:rPr>
              <a:t>Jiří Urban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Gent Panno Text (Body)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 (Body)"/>
                <a:ea typeface="+mn-ea"/>
                <a:cs typeface="+mn-cs"/>
              </a:rPr>
              <a:t>Katerina Hruzova</a:t>
            </a:r>
          </a:p>
        </p:txBody>
      </p:sp>
    </p:spTree>
    <p:extLst>
      <p:ext uri="{BB962C8B-B14F-4D97-AF65-F5344CB8AC3E}">
        <p14:creationId xmlns:p14="http://schemas.microsoft.com/office/powerpoint/2010/main" val="328740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D3E2-D856-42E8-A1F2-32941625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Conclusion  and outlook</a:t>
            </a:r>
            <a:endParaRPr lang="en-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42C5-B5A7-4AA4-9876-6B9D0227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679"/>
            <a:ext cx="10428215" cy="546496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ML trains a model from </a:t>
            </a:r>
            <a:r>
              <a:rPr lang="en-US" sz="2000" dirty="0">
                <a:highlight>
                  <a:srgbClr val="00FFFF"/>
                </a:highlight>
              </a:rPr>
              <a:t>experience</a:t>
            </a:r>
            <a:r>
              <a:rPr lang="en-US" sz="2000" dirty="0"/>
              <a:t> (data) with respect to a </a:t>
            </a:r>
            <a:r>
              <a:rPr lang="en-US" sz="2000" dirty="0">
                <a:highlight>
                  <a:srgbClr val="00FFFF"/>
                </a:highlight>
              </a:rPr>
              <a:t>task </a:t>
            </a:r>
            <a:r>
              <a:rPr lang="en-US" sz="2000" dirty="0"/>
              <a:t>and </a:t>
            </a:r>
            <a:r>
              <a:rPr lang="en-US" sz="2000" dirty="0">
                <a:highlight>
                  <a:srgbClr val="00FFFF"/>
                </a:highlight>
              </a:rPr>
              <a:t>performance measure</a:t>
            </a:r>
            <a:r>
              <a:rPr lang="en-US" sz="2000" dirty="0"/>
              <a:t> that should be able to </a:t>
            </a:r>
            <a:r>
              <a:rPr lang="en-US" sz="2000" dirty="0">
                <a:highlight>
                  <a:srgbClr val="00FFFF"/>
                </a:highlight>
              </a:rPr>
              <a:t>generalize</a:t>
            </a:r>
            <a:endParaRPr lang="x-none" sz="2000" dirty="0">
              <a:highlight>
                <a:srgbClr val="00FFFF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/>
              <a:t>Different objectives, ML algorithms, and input data:</a:t>
            </a:r>
          </a:p>
          <a:p>
            <a:r>
              <a:rPr lang="en-GB" sz="2000" b="1" dirty="0"/>
              <a:t>disease state</a:t>
            </a:r>
            <a:r>
              <a:rPr lang="en-GB" sz="2000" dirty="0"/>
              <a:t>, anomaly detection, segmentation, </a:t>
            </a:r>
            <a:r>
              <a:rPr lang="en-US" sz="2000" b="1" dirty="0"/>
              <a:t>drug efficiency</a:t>
            </a:r>
            <a:r>
              <a:rPr lang="en-US" sz="2000" dirty="0"/>
              <a:t>, IC50, drug stability, pathogenicity, structure, </a:t>
            </a:r>
            <a:r>
              <a:rPr lang="en-US" sz="2000" b="1" dirty="0"/>
              <a:t>interactions</a:t>
            </a:r>
            <a:r>
              <a:rPr lang="en-US" sz="2000" dirty="0"/>
              <a:t>, textual structure</a:t>
            </a:r>
          </a:p>
          <a:p>
            <a:r>
              <a:rPr lang="en-US" sz="2000" dirty="0"/>
              <a:t>t</a:t>
            </a:r>
            <a:r>
              <a:rPr lang="en-US" sz="2000" b="1" dirty="0"/>
              <a:t>ree-based</a:t>
            </a:r>
            <a:r>
              <a:rPr lang="en-US" sz="2000" dirty="0"/>
              <a:t>,</a:t>
            </a:r>
            <a:r>
              <a:rPr lang="en-US" sz="2000" b="1" dirty="0"/>
              <a:t> c</a:t>
            </a:r>
            <a:r>
              <a:rPr lang="en-US" sz="2000" dirty="0"/>
              <a:t>ontinuous, </a:t>
            </a:r>
            <a:r>
              <a:rPr lang="en-US" sz="2000" b="1" dirty="0"/>
              <a:t>neural-network</a:t>
            </a:r>
            <a:r>
              <a:rPr lang="en-US" sz="2000" dirty="0"/>
              <a:t>, recurrent NN, </a:t>
            </a:r>
            <a:r>
              <a:rPr lang="en-US" sz="2000" b="1" dirty="0"/>
              <a:t>convolutional NN, transformer (LLM)</a:t>
            </a:r>
          </a:p>
          <a:p>
            <a:r>
              <a:rPr lang="en-US" sz="2000" b="1" dirty="0"/>
              <a:t>tabular</a:t>
            </a:r>
            <a:r>
              <a:rPr lang="en-US" sz="2000" dirty="0"/>
              <a:t>, </a:t>
            </a:r>
            <a:r>
              <a:rPr lang="en-US" sz="2000" b="1" dirty="0"/>
              <a:t>image</a:t>
            </a:r>
            <a:r>
              <a:rPr lang="en-US" sz="2000" dirty="0"/>
              <a:t>, video, temporal ordered, sequence, </a:t>
            </a:r>
            <a:r>
              <a:rPr lang="en-US" sz="2000" b="1" dirty="0"/>
              <a:t>structural</a:t>
            </a:r>
            <a:r>
              <a:rPr lang="en-US" sz="2000" dirty="0"/>
              <a:t>, textual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Enormous amount of potential on a wide variety of problems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Future lies in a hybrid of humans working with AI, this also partly circumvents ethical and legal issues (there are still many ethical and legal issues though!)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https://github.com/RobbinBouwmeester/Bergen_2025_ML_ppt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AB4B6-7F18-47FD-962C-24ECFE758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32</a:t>
            </a:fld>
            <a:endParaRPr lang="nl-BE" dirty="0"/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97BDBFF-D1E2-98BE-D5E4-27CF6DC94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56" y="5538547"/>
            <a:ext cx="1250344" cy="12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4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4B432-F129-EEC6-F7D2-4C13CF04A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9E6D6E8-0BEA-C314-92ED-E4C202C56DC7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cheating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9DC63-481E-DE16-6D87-9D1CDB5B2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33</a:t>
            </a:fld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6C8797-E5E1-081B-FD06-25D3E56D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538"/>
            <a:ext cx="12192000" cy="45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A17BC-BE3D-0DBD-7B9C-5804043A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DE2FD2E-0FC3-BD3B-615F-87BB6838F668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ML trains a model from </a:t>
            </a:r>
            <a:r>
              <a:rPr lang="en-US" sz="3000" dirty="0">
                <a:highlight>
                  <a:srgbClr val="00FFFF"/>
                </a:highlight>
              </a:rPr>
              <a:t>experience</a:t>
            </a:r>
            <a:r>
              <a:rPr lang="en-US" sz="3000" dirty="0"/>
              <a:t> (data) with respect to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endParaRPr lang="x-none" sz="3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FD4F0-D12B-BD0B-5477-7DDD63737F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DBE337-C83F-D6F9-963D-F256FE3E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72" y="1260475"/>
            <a:ext cx="7620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536FE-46EA-8803-1F7C-8B62AE1D5C25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Levenson et al. PLOS One (2015)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163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005C-C482-AF4F-3B9F-33A7F94B8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9EB981EB-CDF1-F539-90F8-258E7A56639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Machine learning maps between data (features) and a target value, from a trained model you can obtain predictions when providing the model with only data and an unknown target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57F8F-D1E9-A7E4-FA6B-EF6BF05299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645E7226-83B2-88A7-822F-E7B4CE073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9396412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2F38F5-76AD-F3ED-2682-A02094AF074B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1415B447-AD25-B843-C56F-EF102A7D8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050" y="1951037"/>
            <a:ext cx="2705100" cy="270510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5CB0489B-0E3A-E524-E0C6-1206A95A1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8338" y="2315895"/>
            <a:ext cx="2615324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F34428-0407-B922-2766-82F2C15B89EE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0241B-B406-A8BE-E4CA-2587A80C847C}"/>
              </a:ext>
            </a:extLst>
          </p:cNvPr>
          <p:cNvSpPr txBox="1"/>
          <p:nvPr/>
        </p:nvSpPr>
        <p:spPr>
          <a:xfrm>
            <a:off x="83591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56F657A-5C18-6AB8-3460-E1FC63F88A47}"/>
              </a:ext>
            </a:extLst>
          </p:cNvPr>
          <p:cNvSpPr/>
          <p:nvPr/>
        </p:nvSpPr>
        <p:spPr>
          <a:xfrm>
            <a:off x="3976448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CB8ECC7-0F37-BF77-FDD0-8D1EE82F51A7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A1746FE-DC28-FE91-A289-396A0CB9C3E2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576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F14D7-8A8C-9D50-4929-CCFF5E8D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A741D0B-DB7C-06DD-A88B-3175D711B3D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Skin melanoma as a simplified example of how a model learns;</a:t>
            </a:r>
          </a:p>
          <a:p>
            <a:pPr>
              <a:defRPr/>
            </a:pPr>
            <a:r>
              <a:rPr lang="en-US" sz="3000" dirty="0"/>
              <a:t>note that a computer only works with numbers!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CAE67-B752-5859-D7A6-E07F85DB2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41A86312-7F85-6E35-459B-73554F272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9396412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C3BE2F-07DC-BE08-E41E-CCD050F382EC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38E7BED5-507E-158E-66AD-73B95786F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0BEB037E-9EF6-2F4C-5C68-60B63F4B2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4"/>
          <a:stretch>
            <a:fillRect/>
          </a:stretch>
        </p:blipFill>
        <p:spPr bwMode="auto">
          <a:xfrm rot="5400000">
            <a:off x="5358662" y="1745571"/>
            <a:ext cx="1474676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097946-82C5-18C2-E729-E8B564D53BB9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E0B1E2-053E-9599-3FAD-704818F9F80B}"/>
              </a:ext>
            </a:extLst>
          </p:cNvPr>
          <p:cNvSpPr txBox="1"/>
          <p:nvPr/>
        </p:nvSpPr>
        <p:spPr>
          <a:xfrm>
            <a:off x="83591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217A4D-7C58-9A92-5E35-B344F478611A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5974A4-77CB-8D10-3631-E2DD659F3E7F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D29E626-86C4-BCF2-488F-AA8F7AA58755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C1346F-31E2-BF2B-7B6B-A2A486E3ED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D2762C9E-17A3-C28D-97C1-1C120AECF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D43F6-B6A0-15BF-2DB5-FCE51E781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A7F6B-BF94-D48E-E59A-E48F600FC2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E73C5B-BC2F-7137-54A6-9CB3F16C46DF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F129E1-0505-64DE-04E7-E45CAE275614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1EC08-71D1-EDD9-8F5E-9C5BB28CB8B8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7A614F-D06E-2215-855A-86FB6C77126A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5292BA-4C54-547D-B705-0F839BDCA0B6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CD079-8B6B-BFC3-5565-9EE1D320EC61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A5982D-F004-1B67-F78A-B48EA29AD375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C1CE9-DA3E-A203-1C58-D07B95B71B05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E1BCA76B-B87A-F70D-BF8A-0A682B036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80E06BB-1CA7-B192-3D72-690AACA1E273}"/>
              </a:ext>
            </a:extLst>
          </p:cNvPr>
          <p:cNvSpPr txBox="1"/>
          <p:nvPr/>
        </p:nvSpPr>
        <p:spPr>
          <a:xfrm>
            <a:off x="8927783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F61A3D-3C22-5A97-5340-937A1FA43327}"/>
              </a:ext>
            </a:extLst>
          </p:cNvPr>
          <p:cNvSpPr txBox="1"/>
          <p:nvPr/>
        </p:nvSpPr>
        <p:spPr>
          <a:xfrm>
            <a:off x="8927783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CB82AF-000F-5B26-8846-BB2B51971C6A}"/>
              </a:ext>
            </a:extLst>
          </p:cNvPr>
          <p:cNvSpPr txBox="1"/>
          <p:nvPr/>
        </p:nvSpPr>
        <p:spPr>
          <a:xfrm>
            <a:off x="8927783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90E17D-3A6B-E00D-A3C9-FC2C8D067BA9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-2.0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694E6-9B10-2684-58C3-CA00798ACBD7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-2.0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E22B6-61B7-7565-560A-F674AF9783E4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36C2A3-5778-DE01-15E1-8AC1D03573FB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21366-6D90-1987-4954-21D87B3EF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E8086B3-3C0B-1A50-3163-B792BB498A9E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 random decision boundary to start, the difference between predictions and target are used to move the boundary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5BF0E-05BA-16EE-E2E9-8E31EE748F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0E66A0BA-946C-462B-3990-FF887E0BA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10384701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7D7DF5-2379-88A3-ADC0-0E3DCE7699BA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F7E370D9-9396-5573-0D98-DB7B865DF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49F1967C-F512-D51A-2EAD-D57C7ABBD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4"/>
          <a:stretch>
            <a:fillRect/>
          </a:stretch>
        </p:blipFill>
        <p:spPr bwMode="auto">
          <a:xfrm rot="5400000">
            <a:off x="5358662" y="1745571"/>
            <a:ext cx="1474676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C45431-5DD1-73E8-BE8E-E175C32854DF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0A349-6712-C067-551D-E96C387883A1}"/>
              </a:ext>
            </a:extLst>
          </p:cNvPr>
          <p:cNvSpPr txBox="1"/>
          <p:nvPr/>
        </p:nvSpPr>
        <p:spPr>
          <a:xfrm>
            <a:off x="9347429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BF4DD9-472E-554B-B47E-5634C238D204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8BE9D55-F74E-BD9A-5D9C-E6DF43B08F94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9753373-5982-0033-F3DD-AE97E2668C25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CD279-5B7F-8FFB-AE11-B26E15FCB4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254E87E5-1BBC-DE02-39CD-893844D8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F04BEF-1BF5-5FF3-0CC4-010F5E244E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DDEE8-A05C-A5A0-CE54-4B3FD024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04CE47-09CA-A3B8-6B10-896088A60CBA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6380D-372E-0F1F-C6F9-7A325C8B191D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24145-A1C3-9810-AE30-E3CAD36F9A10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3AC329-3A6E-660A-F14D-71F3DE1F0451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31F21-A49F-4132-5E34-375BA144AE59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00CAD-404E-CEC1-A583-9366D86C41F8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0FCDBD-5CCC-5AD4-2C09-8C7DE274F57B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C0060-B7BC-AAF2-4FA4-58A0E562753D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6BB6E7A0-496B-48A2-3061-F5F0188A5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2374F3-9A16-BA9B-24F7-BADD186B22CE}"/>
              </a:ext>
            </a:extLst>
          </p:cNvPr>
          <p:cNvSpPr txBox="1"/>
          <p:nvPr/>
        </p:nvSpPr>
        <p:spPr>
          <a:xfrm>
            <a:off x="9916072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A65072-9144-6993-9237-F77519A83219}"/>
              </a:ext>
            </a:extLst>
          </p:cNvPr>
          <p:cNvSpPr txBox="1"/>
          <p:nvPr/>
        </p:nvSpPr>
        <p:spPr>
          <a:xfrm>
            <a:off x="9916072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0753CF-BAA1-09B4-0DF4-AF674D1254DF}"/>
              </a:ext>
            </a:extLst>
          </p:cNvPr>
          <p:cNvSpPr txBox="1"/>
          <p:nvPr/>
        </p:nvSpPr>
        <p:spPr>
          <a:xfrm>
            <a:off x="9916072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C0ED92-480A-4E27-FF4A-018A474A3B1E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-2.0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EC8B51-D39E-2723-6C44-422223DB9799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-2.0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B9A24E-89B2-78E6-8502-A27E9E23EC61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3E2F93-FEDB-C7A1-F1BB-8A84BC5B74C3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E016F9-658B-891E-FF10-DF66F362E890}"/>
              </a:ext>
            </a:extLst>
          </p:cNvPr>
          <p:cNvCxnSpPr/>
          <p:nvPr/>
        </p:nvCxnSpPr>
        <p:spPr>
          <a:xfrm>
            <a:off x="5569525" y="3826493"/>
            <a:ext cx="0" cy="258817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1885B5E7-2345-3680-682D-BABE1C2E1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8699072" y="1946421"/>
            <a:ext cx="1038530" cy="20769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EC4343-EE4E-DF6C-E629-8AB8ED9F240E}"/>
              </a:ext>
            </a:extLst>
          </p:cNvPr>
          <p:cNvSpPr txBox="1"/>
          <p:nvPr/>
        </p:nvSpPr>
        <p:spPr>
          <a:xfrm>
            <a:off x="7661800" y="1788059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Predictions</a:t>
            </a:r>
            <a:endParaRPr lang="en-NL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DB5FB3-847E-5580-B875-9E12DFBFC954}"/>
              </a:ext>
            </a:extLst>
          </p:cNvPr>
          <p:cNvSpPr txBox="1"/>
          <p:nvPr/>
        </p:nvSpPr>
        <p:spPr>
          <a:xfrm>
            <a:off x="8230443" y="2620474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FFB4E7-A443-3BDD-4BF2-9597AFA90B67}"/>
              </a:ext>
            </a:extLst>
          </p:cNvPr>
          <p:cNvSpPr txBox="1"/>
          <p:nvPr/>
        </p:nvSpPr>
        <p:spPr>
          <a:xfrm>
            <a:off x="8230443" y="305964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311FCC-EC34-00D1-56CC-12DE46B44873}"/>
              </a:ext>
            </a:extLst>
          </p:cNvPr>
          <p:cNvSpPr txBox="1"/>
          <p:nvPr/>
        </p:nvSpPr>
        <p:spPr>
          <a:xfrm>
            <a:off x="8230443" y="35182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5951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E9243-67D3-ACB7-6A5A-FE4DC680B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F31A3419-BCFA-963D-3797-D36C10D55F6E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 decision boundary is optimized; based on presented </a:t>
            </a:r>
            <a:r>
              <a:rPr lang="en-US" sz="3000" dirty="0">
                <a:highlight>
                  <a:srgbClr val="00FFFF"/>
                </a:highlight>
              </a:rPr>
              <a:t>data</a:t>
            </a:r>
            <a:r>
              <a:rPr lang="en-US" sz="3000" dirty="0"/>
              <a:t> for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r>
              <a:rPr lang="en-US" sz="3000" dirty="0"/>
              <a:t> 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F7390-4651-A3E6-39F7-B7F60AE1A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55B07B52-1DF6-C013-0365-FD24C8843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10384701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C3A48E-B165-0171-7DCE-005176E370E1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1975E087-5E64-DB60-6D3B-83085EB29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D4CDF49A-1E3A-6FBE-FD27-AE5F2417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8338" y="2315895"/>
            <a:ext cx="2615324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E79CF-FEA5-A0EB-8BF4-30021B66A0CF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24BB3-EFFB-FAC8-FCF4-0DB8A0DBFA65}"/>
              </a:ext>
            </a:extLst>
          </p:cNvPr>
          <p:cNvSpPr txBox="1"/>
          <p:nvPr/>
        </p:nvSpPr>
        <p:spPr>
          <a:xfrm>
            <a:off x="9347429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1C3C3BA-E56C-B54A-F729-C933F9FC2D9D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6FE694-4CA7-4C45-4EC9-BE2398A6B968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2DFE83C-0735-05C2-B9FB-97D345E32744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DC484-A32B-9037-CB8E-5F3E6729AA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A6C780B4-80FC-284A-3685-70930DA6D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6D92C-722A-8BE8-7594-0557D2954D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BD556-BE6F-47B9-46E9-20C1254F13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F91A93-A7AC-929E-BEE1-26112051A1DF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3DF9C-3CF7-CDA2-ECE2-6DA85F1C5C7B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35DA5-2EC8-0E5A-262F-81571E64F678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C81BAD-F3EA-15B2-1F55-C4EE00F2E7A4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58C58-7F6E-A851-52C6-05858EA0A85B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F964B-EEB6-0C1A-CF42-AEAD62DC94A7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779FA1-7957-8003-B9C2-3EC320A94BDF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4CADA-C91F-2857-939D-EC74B2476409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50CFA6F2-466E-1BFE-91E2-509B4CCFD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21D88-C29E-70C6-E381-3F80F7979106}"/>
              </a:ext>
            </a:extLst>
          </p:cNvPr>
          <p:cNvSpPr txBox="1"/>
          <p:nvPr/>
        </p:nvSpPr>
        <p:spPr>
          <a:xfrm>
            <a:off x="9916072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CC277-F593-D4EC-0D86-74F4C348C762}"/>
              </a:ext>
            </a:extLst>
          </p:cNvPr>
          <p:cNvSpPr txBox="1"/>
          <p:nvPr/>
        </p:nvSpPr>
        <p:spPr>
          <a:xfrm>
            <a:off x="9916072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9DF9A1-D372-37ED-658F-CBDCFDB7D610}"/>
              </a:ext>
            </a:extLst>
          </p:cNvPr>
          <p:cNvSpPr txBox="1"/>
          <p:nvPr/>
        </p:nvSpPr>
        <p:spPr>
          <a:xfrm>
            <a:off x="9916072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A89F6E-3CA2-8905-5595-C75FB68C52A7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D594F5-7EFF-810D-68B0-2F7272F9258C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1.0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D24478-8EF9-C777-D160-B3B0AAB489C4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C3B94C-C379-06FD-A42A-3FB2552B7456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30FD4-4581-EB91-9F7E-B0AAEC45D108}"/>
              </a:ext>
            </a:extLst>
          </p:cNvPr>
          <p:cNvCxnSpPr/>
          <p:nvPr/>
        </p:nvCxnSpPr>
        <p:spPr>
          <a:xfrm>
            <a:off x="6548580" y="3826493"/>
            <a:ext cx="0" cy="258817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390E844E-CEFA-6335-7E5A-D5101B31E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8699072" y="1946421"/>
            <a:ext cx="1038530" cy="20769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A098D6-CB51-BDB7-14A5-9E435C431BF0}"/>
              </a:ext>
            </a:extLst>
          </p:cNvPr>
          <p:cNvSpPr txBox="1"/>
          <p:nvPr/>
        </p:nvSpPr>
        <p:spPr>
          <a:xfrm>
            <a:off x="7661800" y="1788059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Predictions</a:t>
            </a:r>
            <a:endParaRPr lang="en-NL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CFE09D-6196-8F13-46C3-EAFE8FF2F8C1}"/>
              </a:ext>
            </a:extLst>
          </p:cNvPr>
          <p:cNvSpPr txBox="1"/>
          <p:nvPr/>
        </p:nvSpPr>
        <p:spPr>
          <a:xfrm>
            <a:off x="8230443" y="2620474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4A492-83E5-A553-0447-8A2B80D829C2}"/>
              </a:ext>
            </a:extLst>
          </p:cNvPr>
          <p:cNvSpPr txBox="1"/>
          <p:nvPr/>
        </p:nvSpPr>
        <p:spPr>
          <a:xfrm>
            <a:off x="8230443" y="305964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F5FCB6-C521-F5B3-1AEF-68E12E09B556}"/>
              </a:ext>
            </a:extLst>
          </p:cNvPr>
          <p:cNvSpPr txBox="1"/>
          <p:nvPr/>
        </p:nvSpPr>
        <p:spPr>
          <a:xfrm>
            <a:off x="8230443" y="35182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6422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ACB8-223D-1B88-0F70-ED28E29A1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1FF2753D-8D44-E444-6B93-18D15EA6C50D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72EF0-C767-764B-3B14-00A84CBF4D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9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54AD9A-7207-DD11-95A6-EEAEBB9E054E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5576A2A0-7CBB-71CF-BDE7-CC796DA62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3FAAA5-72A4-AAF2-2E76-FB76F0F30BC2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B19658-1B88-B230-D76A-D722B261BE40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521B894A-CD9D-B749-97C5-8720CBE0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93AF7A-6ED2-6E37-E902-28CE527DE220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7A4E55-33B7-B5C4-0B2D-B1382D1EF313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800E4EFC-DCB5-5270-A8DB-E31DEB3E6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5359E6-BE94-F214-EBD0-D1897042FEB0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0D9B4A-F119-1361-B08B-6A1226A00294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45874E30-4748-13DD-6236-4DFD01484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E263FB-FCDE-0C4E-20D7-81F0CAC2A33A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328EC-F6EB-2895-DD28-68B1CDFC820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46A0E31B-8B2B-130A-BABF-EE1C027B4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CA1F8F-46CE-2631-F2ED-2C75217048E2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F20FFF-C379-CF18-4CF0-ED03B69AC92D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AE8E5019-AADE-F3AF-BFB3-51EC34089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D915B7C5-5899-FE24-0D95-6339D412B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EA047F6E-6DD8-9291-7826-F1122921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26386D-90EC-3E35-FE19-37593A5FF6BE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5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VIB_template_new">
  <a:themeElements>
    <a:clrScheme name="VIB">
      <a:dk1>
        <a:sysClr val="windowText" lastClr="000000"/>
      </a:dk1>
      <a:lt1>
        <a:sysClr val="window" lastClr="FFFFFF"/>
      </a:lt1>
      <a:dk2>
        <a:srgbClr val="1B2944"/>
      </a:dk2>
      <a:lt2>
        <a:srgbClr val="E7E6E6"/>
      </a:lt2>
      <a:accent1>
        <a:srgbClr val="42B7BA"/>
      </a:accent1>
      <a:accent2>
        <a:srgbClr val="EC662A"/>
      </a:accent2>
      <a:accent3>
        <a:srgbClr val="5B2A82"/>
      </a:accent3>
      <a:accent4>
        <a:srgbClr val="42B7BA"/>
      </a:accent4>
      <a:accent5>
        <a:srgbClr val="EC662A"/>
      </a:accent5>
      <a:accent6>
        <a:srgbClr val="5B2A82"/>
      </a:accent6>
      <a:hlink>
        <a:srgbClr val="5B2A82"/>
      </a:hlink>
      <a:folHlink>
        <a:srgbClr val="5B2A82"/>
      </a:folHlink>
    </a:clrScheme>
    <a:fontScheme name="VIB">
      <a:majorFont>
        <a:latin typeface="Dense 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Omics Template 2019-11.potx" id="{13F4CEE5-68B3-4C7D-B3E3-0A4E1F5BEEBF}" vid="{19BFB9F1-22A3-4262-81B8-421B180E259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Gent">
      <a:majorFont>
        <a:latin typeface="UGent Panno Text SemiBold"/>
        <a:ea typeface=""/>
        <a:cs typeface=""/>
      </a:majorFont>
      <a:minorFont>
        <a:latin typeface="UGent Panno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CompOmics Template 2019-11</Template>
  <TotalTime>8817</TotalTime>
  <Words>1677</Words>
  <Application>Microsoft Office PowerPoint</Application>
  <PresentationFormat>Widescreen</PresentationFormat>
  <Paragraphs>360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Aptos</vt:lpstr>
      <vt:lpstr>Arial</vt:lpstr>
      <vt:lpstr>Calibri</vt:lpstr>
      <vt:lpstr>Corbel</vt:lpstr>
      <vt:lpstr>Dense</vt:lpstr>
      <vt:lpstr>Dense Bold</vt:lpstr>
      <vt:lpstr>Open Sans SemiBold</vt:lpstr>
      <vt:lpstr>UGent Panno Text</vt:lpstr>
      <vt:lpstr>UGent Panno Text (Body)</vt:lpstr>
      <vt:lpstr>UGent Panno Text SemiBold</vt:lpstr>
      <vt:lpstr>VIB_template_new</vt:lpstr>
      <vt:lpstr>1_Office Theme</vt:lpstr>
      <vt:lpstr>Artificial Intelligence in Medicine  How Can AI Help Us Understand Disease and Improve Patient Care?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Intelligence in Medicine  How Can AI Help Us Understand Disease and Improve Patient Care?</vt:lpstr>
      <vt:lpstr>PowerPoint Presentation</vt:lpstr>
      <vt:lpstr>PowerPoint Presentation</vt:lpstr>
      <vt:lpstr>PowerPoint Presentation</vt:lpstr>
      <vt:lpstr>PowerPoint Presentation</vt:lpstr>
      <vt:lpstr>Although the model is only trained on healthy tissue data, it can provide insight into changes in cancerous samples</vt:lpstr>
      <vt:lpstr>Saliency maps to gain fundamental knowledge on the retention mechanism</vt:lpstr>
      <vt:lpstr>Conclusion  and 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Boosting the analysis of LC-MS data with Machine Learning</dc:title>
  <dc:creator>Robbin Bouwmeester</dc:creator>
  <cp:keywords>CompOmics</cp:keywords>
  <cp:lastModifiedBy>Robbin Bouwmeester</cp:lastModifiedBy>
  <cp:revision>13</cp:revision>
  <dcterms:created xsi:type="dcterms:W3CDTF">2019-11-11T15:49:15Z</dcterms:created>
  <dcterms:modified xsi:type="dcterms:W3CDTF">2025-09-25T17:11:26Z</dcterms:modified>
</cp:coreProperties>
</file>